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handoutMasterIdLst>
    <p:handoutMasterId r:id="rId40"/>
  </p:handoutMasterIdLst>
  <p:sldIdLst>
    <p:sldId id="256" r:id="rId2"/>
    <p:sldId id="265" r:id="rId3"/>
    <p:sldId id="276" r:id="rId4"/>
    <p:sldId id="277" r:id="rId5"/>
    <p:sldId id="278" r:id="rId6"/>
    <p:sldId id="266" r:id="rId7"/>
    <p:sldId id="267" r:id="rId8"/>
    <p:sldId id="268" r:id="rId9"/>
    <p:sldId id="270" r:id="rId10"/>
    <p:sldId id="269" r:id="rId11"/>
    <p:sldId id="271" r:id="rId12"/>
    <p:sldId id="279" r:id="rId13"/>
    <p:sldId id="272" r:id="rId14"/>
    <p:sldId id="298" r:id="rId15"/>
    <p:sldId id="299" r:id="rId16"/>
    <p:sldId id="280" r:id="rId17"/>
    <p:sldId id="281" r:id="rId18"/>
    <p:sldId id="282" r:id="rId19"/>
    <p:sldId id="283" r:id="rId20"/>
    <p:sldId id="262" r:id="rId21"/>
    <p:sldId id="296" r:id="rId22"/>
    <p:sldId id="258" r:id="rId23"/>
    <p:sldId id="275" r:id="rId24"/>
    <p:sldId id="274" r:id="rId25"/>
    <p:sldId id="261" r:id="rId26"/>
    <p:sldId id="300" r:id="rId27"/>
    <p:sldId id="285" r:id="rId28"/>
    <p:sldId id="286" r:id="rId29"/>
    <p:sldId id="288" r:id="rId30"/>
    <p:sldId id="287" r:id="rId31"/>
    <p:sldId id="289" r:id="rId32"/>
    <p:sldId id="290" r:id="rId33"/>
    <p:sldId id="291" r:id="rId34"/>
    <p:sldId id="292" r:id="rId35"/>
    <p:sldId id="293" r:id="rId36"/>
    <p:sldId id="294" r:id="rId37"/>
    <p:sldId id="297" r:id="rId38"/>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p:cViewPr>
        <p:scale>
          <a:sx n="112" d="100"/>
          <a:sy n="112" d="100"/>
        </p:scale>
        <p:origin x="-1584" y="396"/>
      </p:cViewPr>
      <p:guideLst>
        <p:guide orient="horz" pos="2160"/>
        <p:guide pos="2880"/>
      </p:guideLst>
    </p:cSldViewPr>
  </p:slideViewPr>
  <p:outlineViewPr>
    <p:cViewPr>
      <p:scale>
        <a:sx n="33" d="100"/>
        <a:sy n="33" d="100"/>
      </p:scale>
      <p:origin x="0" y="1506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4188318C-8783-46B2-9EB8-2AD2640C7923}" type="datetimeFigureOut">
              <a:rPr lang="it-IT" smtClean="0"/>
              <a:t>18/01/2019</a:t>
            </a:fld>
            <a:endParaRPr lang="it-IT"/>
          </a:p>
        </p:txBody>
      </p:sp>
      <p:sp>
        <p:nvSpPr>
          <p:cNvPr id="4" name="Segnaposto piè di pagina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084C226-8380-4713-8A59-3703BB8B76D1}" type="slidenum">
              <a:rPr lang="it-IT" smtClean="0"/>
              <a:t>‹N›</a:t>
            </a:fld>
            <a:endParaRPr lang="it-IT"/>
          </a:p>
        </p:txBody>
      </p:sp>
    </p:spTree>
    <p:extLst>
      <p:ext uri="{BB962C8B-B14F-4D97-AF65-F5344CB8AC3E}">
        <p14:creationId xmlns:p14="http://schemas.microsoft.com/office/powerpoint/2010/main" val="389123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290DD01-B529-4A78-9D58-6CB8E5456EE8}" type="datetimeFigureOut">
              <a:rPr lang="it-IT" smtClean="0"/>
              <a:t>18/01/2019</a:t>
            </a:fld>
            <a:endParaRPr lang="it-IT"/>
          </a:p>
        </p:txBody>
      </p:sp>
      <p:sp>
        <p:nvSpPr>
          <p:cNvPr id="4" name="Segnaposto immagine diapositiva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A2CDF89-9C38-47C6-845C-8203D0DD2B7D}" type="slidenum">
              <a:rPr lang="it-IT" smtClean="0"/>
              <a:t>‹N›</a:t>
            </a:fld>
            <a:endParaRPr lang="it-IT"/>
          </a:p>
        </p:txBody>
      </p:sp>
    </p:spTree>
    <p:extLst>
      <p:ext uri="{BB962C8B-B14F-4D97-AF65-F5344CB8AC3E}">
        <p14:creationId xmlns:p14="http://schemas.microsoft.com/office/powerpoint/2010/main" val="339856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A2CDF89-9C38-47C6-845C-8203D0DD2B7D}" type="slidenum">
              <a:rPr lang="it-IT" smtClean="0"/>
              <a:t>1</a:t>
            </a:fld>
            <a:endParaRPr lang="it-IT"/>
          </a:p>
        </p:txBody>
      </p:sp>
    </p:spTree>
    <p:extLst>
      <p:ext uri="{BB962C8B-B14F-4D97-AF65-F5344CB8AC3E}">
        <p14:creationId xmlns:p14="http://schemas.microsoft.com/office/powerpoint/2010/main" val="41044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C27317-654D-4AE1-BA0B-28F634DE423D}" type="datetimeFigureOut">
              <a:rPr lang="it-IT" smtClean="0"/>
              <a:t>18/01/2019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5D8181-4592-48DA-BE5D-59744390CE8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CC27317-654D-4AE1-BA0B-28F634DE423D}" type="datetimeFigureOut">
              <a:rPr lang="it-IT" smtClean="0"/>
              <a:t>18/01/2019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5D8181-4592-48DA-BE5D-59744390CE8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C27317-654D-4AE1-BA0B-28F634DE423D}" type="datetimeFigureOut">
              <a:rPr lang="it-IT" smtClean="0"/>
              <a:t>18/01/2019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5D8181-4592-48DA-BE5D-59744390CE81}" type="slidenum">
              <a:rPr lang="it-IT" smtClean="0"/>
              <a:t>‹N›</a:t>
            </a:fld>
            <a:endParaRPr lang="it-IT"/>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5CC27317-654D-4AE1-BA0B-28F634DE423D}" type="datetimeFigureOut">
              <a:rPr lang="it-IT" smtClean="0"/>
              <a:t>18/01/2019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5D8181-4592-48DA-BE5D-59744390CE81}" type="slidenum">
              <a:rPr lang="it-IT" smtClean="0"/>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CC27317-654D-4AE1-BA0B-28F634DE423D}" type="datetimeFigureOut">
              <a:rPr lang="it-IT" smtClean="0"/>
              <a:t>18/01/2019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5D8181-4592-48DA-BE5D-59744390CE81}"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5" name="Date Placeholder 4"/>
          <p:cNvSpPr>
            <a:spLocks noGrp="1"/>
          </p:cNvSpPr>
          <p:nvPr>
            <p:ph type="dt" sz="half" idx="10"/>
          </p:nvPr>
        </p:nvSpPr>
        <p:spPr/>
        <p:txBody>
          <a:bodyPr/>
          <a:lstStyle/>
          <a:p>
            <a:fld id="{5CC27317-654D-4AE1-BA0B-28F634DE423D}" type="datetimeFigureOut">
              <a:rPr lang="it-IT" smtClean="0"/>
              <a:t>18/01/2019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5D8181-4592-48DA-BE5D-59744390CE81}" type="slidenum">
              <a:rPr lang="it-IT" smtClean="0"/>
              <a:t>‹N›</a:t>
            </a:fld>
            <a:endParaRPr lang="it-IT"/>
          </a:p>
        </p:txBody>
      </p:sp>
      <p:sp>
        <p:nvSpPr>
          <p:cNvPr id="9" name="Content Placeholder 8"/>
          <p:cNvSpPr>
            <a:spLocks noGrp="1"/>
          </p:cNvSpPr>
          <p:nvPr>
            <p:ph sz="quarter" idx="13"/>
          </p:nvPr>
        </p:nvSpPr>
        <p:spPr>
          <a:xfrm>
            <a:off x="676655"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CC27317-654D-4AE1-BA0B-28F634DE423D}" type="datetimeFigureOut">
              <a:rPr lang="it-IT" smtClean="0"/>
              <a:t>18/01/2019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5D8181-4592-48DA-BE5D-59744390CE8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5CC27317-654D-4AE1-BA0B-28F634DE423D}" type="datetimeFigureOut">
              <a:rPr lang="it-IT" smtClean="0"/>
              <a:t>18/01/2019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5D8181-4592-48DA-BE5D-59744390CE8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CC27317-654D-4AE1-BA0B-28F634DE423D}" type="datetimeFigureOut">
              <a:rPr lang="it-IT" smtClean="0"/>
              <a:t>18/01/2019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5D8181-4592-48DA-BE5D-59744390CE8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C27317-654D-4AE1-BA0B-28F634DE423D}" type="datetimeFigureOut">
              <a:rPr lang="it-IT" smtClean="0"/>
              <a:t>18/01/2019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5D8181-4592-48DA-BE5D-59744390CE81}" type="slidenum">
              <a:rPr lang="it-IT" smtClean="0"/>
              <a:t>‹N›</a:t>
            </a:fld>
            <a:endParaRPr lang="it-IT"/>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CC27317-654D-4AE1-BA0B-28F634DE423D}" type="datetimeFigureOut">
              <a:rPr lang="it-IT" smtClean="0"/>
              <a:t>18/01/2019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5D8181-4592-48DA-BE5D-59744390CE81}" type="slidenum">
              <a:rPr lang="it-IT" smtClean="0"/>
              <a:t>‹N›</a:t>
            </a:fld>
            <a:endParaRPr lang="it-IT"/>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CC27317-654D-4AE1-BA0B-28F634DE423D}" type="datetimeFigureOut">
              <a:rPr lang="it-IT" smtClean="0"/>
              <a:t>18/01/2019</a:t>
            </a:fld>
            <a:endParaRPr lang="it-IT"/>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E5D8181-4592-48DA-BE5D-59744390CE81}" type="slidenum">
              <a:rPr lang="it-IT" smtClean="0"/>
              <a:t>‹N›</a:t>
            </a:fld>
            <a:endParaRPr lang="it-IT"/>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alute.gov.it/imgs/C_17_pagineAree_3289_listaFile_itemName_4_fil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rovanorme.salute.gov.it/norme/dettaglioAtto?id=51112&amp;completo=tr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
            </a:r>
            <a:br>
              <a:rPr lang="it-IT" dirty="0" smtClean="0"/>
            </a:br>
            <a:endParaRPr lang="it-IT" dirty="0"/>
          </a:p>
        </p:txBody>
      </p:sp>
      <p:sp>
        <p:nvSpPr>
          <p:cNvPr id="3" name="Sottotitolo 2"/>
          <p:cNvSpPr>
            <a:spLocks noGrp="1"/>
          </p:cNvSpPr>
          <p:nvPr>
            <p:ph type="subTitle" idx="1"/>
          </p:nvPr>
        </p:nvSpPr>
        <p:spPr>
          <a:xfrm>
            <a:off x="395536" y="1340768"/>
            <a:ext cx="8070720" cy="4680520"/>
          </a:xfrm>
        </p:spPr>
        <p:txBody>
          <a:bodyPr>
            <a:normAutofit fontScale="92500"/>
          </a:bodyPr>
          <a:lstStyle/>
          <a:p>
            <a:r>
              <a:rPr lang="it-IT" sz="3600" b="1" dirty="0">
                <a:solidFill>
                  <a:schemeClr val="tx1"/>
                </a:solidFill>
              </a:rPr>
              <a:t>Pistoia </a:t>
            </a:r>
            <a:r>
              <a:rPr lang="it-IT" sz="3600" b="1" dirty="0" smtClean="0">
                <a:solidFill>
                  <a:schemeClr val="tx1"/>
                </a:solidFill>
              </a:rPr>
              <a:t>19 </a:t>
            </a:r>
            <a:r>
              <a:rPr lang="it-IT" sz="3600" b="1" dirty="0">
                <a:solidFill>
                  <a:schemeClr val="tx1"/>
                </a:solidFill>
              </a:rPr>
              <a:t>gennaio </a:t>
            </a:r>
            <a:endParaRPr lang="it-IT" sz="3600" b="1" dirty="0" smtClean="0">
              <a:solidFill>
                <a:schemeClr val="tx1"/>
              </a:solidFill>
            </a:endParaRPr>
          </a:p>
          <a:p>
            <a:r>
              <a:rPr lang="it-IT" sz="4600" b="1" dirty="0" smtClean="0">
                <a:solidFill>
                  <a:schemeClr val="tx1"/>
                </a:solidFill>
              </a:rPr>
              <a:t>“La </a:t>
            </a:r>
            <a:r>
              <a:rPr lang="it-IT" sz="4600" b="1" dirty="0">
                <a:solidFill>
                  <a:schemeClr val="tx1"/>
                </a:solidFill>
              </a:rPr>
              <a:t>terra grida: è ora di cambiare, cominciamo dall’agricoltura</a:t>
            </a:r>
            <a:r>
              <a:rPr lang="it-IT" sz="4600" b="1" dirty="0" smtClean="0">
                <a:solidFill>
                  <a:schemeClr val="tx1"/>
                </a:solidFill>
              </a:rPr>
              <a:t>!”</a:t>
            </a:r>
          </a:p>
          <a:p>
            <a:r>
              <a:rPr lang="it-IT" sz="3600" b="1" dirty="0" smtClean="0">
                <a:solidFill>
                  <a:schemeClr val="tx1"/>
                </a:solidFill>
              </a:rPr>
              <a:t>biblioteca </a:t>
            </a:r>
            <a:r>
              <a:rPr lang="it-IT" sz="3600" b="1" dirty="0">
                <a:solidFill>
                  <a:schemeClr val="tx1"/>
                </a:solidFill>
              </a:rPr>
              <a:t>San Giorgio, in via Pertini – Auditorium </a:t>
            </a:r>
            <a:r>
              <a:rPr lang="it-IT" sz="3600" b="1" dirty="0" smtClean="0">
                <a:solidFill>
                  <a:schemeClr val="tx1"/>
                </a:solidFill>
              </a:rPr>
              <a:t>Terzani</a:t>
            </a:r>
            <a:endParaRPr lang="it-IT" sz="3600" b="1" dirty="0">
              <a:solidFill>
                <a:schemeClr val="tx1"/>
              </a:solidFill>
            </a:endParaRPr>
          </a:p>
          <a:p>
            <a:r>
              <a:rPr lang="it-IT" sz="3600" b="1" dirty="0" smtClean="0">
                <a:solidFill>
                  <a:schemeClr val="tx1"/>
                </a:solidFill>
              </a:rPr>
              <a:t>Daniela Altera</a:t>
            </a:r>
          </a:p>
          <a:p>
            <a:r>
              <a:rPr lang="it-IT" sz="3600" b="1" i="1" dirty="0" smtClean="0">
                <a:solidFill>
                  <a:schemeClr val="tx1"/>
                </a:solidFill>
              </a:rPr>
              <a:t>Pesticidi </a:t>
            </a:r>
            <a:r>
              <a:rPr lang="it-IT" sz="3600" b="1" i="1" dirty="0">
                <a:solidFill>
                  <a:schemeClr val="tx1"/>
                </a:solidFill>
              </a:rPr>
              <a:t>e ambiente: cosa succede in </a:t>
            </a:r>
            <a:r>
              <a:rPr lang="it-IT" sz="3600" b="1" i="1" dirty="0" smtClean="0">
                <a:solidFill>
                  <a:schemeClr val="tx1"/>
                </a:solidFill>
              </a:rPr>
              <a:t>Toscana</a:t>
            </a:r>
          </a:p>
          <a:p>
            <a:endParaRPr lang="it-IT" sz="3600" b="1" i="1" dirty="0">
              <a:solidFill>
                <a:srgbClr val="002060"/>
              </a:solidFill>
            </a:endParaRPr>
          </a:p>
          <a:p>
            <a:endParaRPr lang="it-IT" sz="3600" b="1" i="1" dirty="0" smtClean="0">
              <a:solidFill>
                <a:srgbClr val="002060"/>
              </a:solidFill>
            </a:endParaRPr>
          </a:p>
          <a:p>
            <a:endParaRPr lang="it-IT" sz="3600" b="1" i="1" dirty="0">
              <a:solidFill>
                <a:srgbClr val="002060"/>
              </a:solidFill>
            </a:endParaRPr>
          </a:p>
          <a:p>
            <a:endParaRPr lang="it-IT" sz="3600" b="1" i="1" dirty="0" smtClean="0">
              <a:solidFill>
                <a:srgbClr val="002060"/>
              </a:solidFill>
            </a:endParaRPr>
          </a:p>
          <a:p>
            <a:endParaRPr lang="it-IT" b="1" i="1" dirty="0"/>
          </a:p>
          <a:p>
            <a:endParaRPr lang="it-IT" b="1"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744" y="355972"/>
            <a:ext cx="2736304" cy="84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468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196752"/>
            <a:ext cx="9144000" cy="5661248"/>
          </a:xfrm>
        </p:spPr>
        <p:txBody>
          <a:bodyPr>
            <a:normAutofit fontScale="40000" lnSpcReduction="20000"/>
          </a:bodyPr>
          <a:lstStyle/>
          <a:p>
            <a:r>
              <a:rPr lang="it-IT" sz="4200" b="1" dirty="0">
                <a:solidFill>
                  <a:schemeClr val="tx1">
                    <a:lumMod val="95000"/>
                    <a:lumOff val="5000"/>
                  </a:schemeClr>
                </a:solidFill>
              </a:rPr>
              <a:t>Il sopra citato Decreto legislativo 31/2001 all’art. 1, recita</a:t>
            </a:r>
            <a:r>
              <a:rPr lang="it-IT" sz="4200" b="1" dirty="0" smtClean="0">
                <a:solidFill>
                  <a:schemeClr val="tx1">
                    <a:lumMod val="95000"/>
                    <a:lumOff val="5000"/>
                  </a:schemeClr>
                </a:solidFill>
              </a:rPr>
              <a:t>:</a:t>
            </a:r>
          </a:p>
          <a:p>
            <a:endParaRPr lang="it-IT" sz="4200" b="1" dirty="0">
              <a:solidFill>
                <a:schemeClr val="tx1">
                  <a:lumMod val="95000"/>
                  <a:lumOff val="5000"/>
                </a:schemeClr>
              </a:solidFill>
            </a:endParaRPr>
          </a:p>
          <a:p>
            <a:r>
              <a:rPr lang="it-IT" sz="4500" b="1" dirty="0">
                <a:solidFill>
                  <a:schemeClr val="tx1">
                    <a:lumMod val="95000"/>
                    <a:lumOff val="5000"/>
                  </a:schemeClr>
                </a:solidFill>
              </a:rPr>
              <a:t>1.  Il presente decreto disciplina la qualità' delle acque destinate al consumo umano al fine di proteggere la salute umana dagli effetti negativi derivanti dalla contaminazione delle acque, garantendone la salubrità'.</a:t>
            </a:r>
          </a:p>
          <a:p>
            <a:r>
              <a:rPr lang="it-IT" sz="4500" b="1" dirty="0">
                <a:solidFill>
                  <a:schemeClr val="tx1">
                    <a:lumMod val="95000"/>
                    <a:lumOff val="5000"/>
                  </a:schemeClr>
                </a:solidFill>
              </a:rPr>
              <a:t>Fissa, inoltre, i parametri per il contenuto di sostanze attive fitosanitarie nelle acque 0.1 microgrammo /l su singolo principio  e 0.5 microgrammi/l come sommatoria.</a:t>
            </a:r>
          </a:p>
          <a:p>
            <a:pPr marL="0" indent="0">
              <a:buNone/>
            </a:pPr>
            <a:r>
              <a:rPr lang="it-IT" sz="4500" b="1" dirty="0">
                <a:solidFill>
                  <a:schemeClr val="tx1">
                    <a:lumMod val="95000"/>
                    <a:lumOff val="5000"/>
                  </a:schemeClr>
                </a:solidFill>
              </a:rPr>
              <a:t> </a:t>
            </a:r>
          </a:p>
          <a:p>
            <a:r>
              <a:rPr lang="it-IT" sz="4500" b="1" dirty="0">
                <a:solidFill>
                  <a:schemeClr val="tx1">
                    <a:lumMod val="95000"/>
                    <a:lumOff val="5000"/>
                  </a:schemeClr>
                </a:solidFill>
              </a:rPr>
              <a:t>La Direttiva Quadro sulle Acque ha introdotto un approccio innovativo nella legislazione europea in materia di acque, sia dal punto di vista ambientale, sia da quello amministrativo-gestionale. La direttiva persegue obiettivi fondamentali: prevenire il deterioramento qualitativo e quantitativo, migliorare lo stato delle acque e assicurare un utilizzo sostenibile, basato sulla protezione a lungo termine delle risorse idriche disponibili;  si propone di raggiungere i seguenti obiettivi generali: </a:t>
            </a:r>
          </a:p>
          <a:p>
            <a:pPr lvl="0"/>
            <a:r>
              <a:rPr lang="it-IT" sz="4500" b="1" dirty="0">
                <a:solidFill>
                  <a:schemeClr val="tx1">
                    <a:lumMod val="95000"/>
                    <a:lumOff val="5000"/>
                  </a:schemeClr>
                </a:solidFill>
              </a:rPr>
              <a:t>ampliare la protezione delle acque, sia superficiali che sotterranee;</a:t>
            </a:r>
          </a:p>
          <a:p>
            <a:pPr lvl="0"/>
            <a:r>
              <a:rPr lang="it-IT" sz="4500" b="1" dirty="0">
                <a:solidFill>
                  <a:schemeClr val="tx1">
                    <a:lumMod val="95000"/>
                    <a:lumOff val="5000"/>
                  </a:schemeClr>
                </a:solidFill>
              </a:rPr>
              <a:t>raggiungere lo stato di “buono” per tutte le acque entro il 31 dicembre 2015;</a:t>
            </a:r>
          </a:p>
          <a:p>
            <a:pPr lvl="0"/>
            <a:r>
              <a:rPr lang="it-IT" sz="4500" b="1" dirty="0">
                <a:solidFill>
                  <a:schemeClr val="tx1">
                    <a:lumMod val="95000"/>
                    <a:lumOff val="5000"/>
                  </a:schemeClr>
                </a:solidFill>
              </a:rPr>
              <a:t>gestire le risorse idriche sulla base di bacini idrografici indipendentemente dalle strutture amministrative;</a:t>
            </a:r>
          </a:p>
          <a:p>
            <a:pPr lvl="0"/>
            <a:r>
              <a:rPr lang="it-IT" sz="4500" b="1" dirty="0">
                <a:solidFill>
                  <a:schemeClr val="tx1">
                    <a:lumMod val="95000"/>
                    <a:lumOff val="5000"/>
                  </a:schemeClr>
                </a:solidFill>
              </a:rPr>
              <a:t>procedere attraverso un’azione che unisca limiti delle emissioni e standard di qualità;</a:t>
            </a:r>
          </a:p>
          <a:p>
            <a:pPr lvl="0"/>
            <a:r>
              <a:rPr lang="it-IT" sz="4500" b="1" dirty="0">
                <a:solidFill>
                  <a:schemeClr val="tx1">
                    <a:lumMod val="95000"/>
                    <a:lumOff val="5000"/>
                  </a:schemeClr>
                </a:solidFill>
              </a:rPr>
              <a:t>riconoscere a tutti i servizi idrici il giusto prezzo che tenga conto del loro costo economico reale.</a:t>
            </a:r>
          </a:p>
          <a:p>
            <a:endParaRPr lang="it-IT" b="1" u="sng" dirty="0"/>
          </a:p>
        </p:txBody>
      </p:sp>
      <p:sp>
        <p:nvSpPr>
          <p:cNvPr id="2" name="Titolo 1"/>
          <p:cNvSpPr>
            <a:spLocks noGrp="1"/>
          </p:cNvSpPr>
          <p:nvPr>
            <p:ph type="title"/>
          </p:nvPr>
        </p:nvSpPr>
        <p:spPr>
          <a:xfrm>
            <a:off x="323528" y="338328"/>
            <a:ext cx="8363272" cy="642400"/>
          </a:xfrm>
        </p:spPr>
        <p:txBody>
          <a:bodyPr>
            <a:normAutofit fontScale="90000"/>
          </a:bodyPr>
          <a:lstStyle/>
          <a:p>
            <a:r>
              <a:rPr lang="it-IT" b="1" dirty="0">
                <a:solidFill>
                  <a:schemeClr val="bg2">
                    <a:lumMod val="10000"/>
                  </a:schemeClr>
                </a:solidFill>
              </a:rPr>
              <a:t>LA DIRETTIVA QUADRO ACQUE</a:t>
            </a:r>
          </a:p>
        </p:txBody>
      </p:sp>
    </p:spTree>
    <p:extLst>
      <p:ext uri="{BB962C8B-B14F-4D97-AF65-F5344CB8AC3E}">
        <p14:creationId xmlns:p14="http://schemas.microsoft.com/office/powerpoint/2010/main" val="825921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876" y="1268760"/>
            <a:ext cx="9090248" cy="5445224"/>
          </a:xfrm>
        </p:spPr>
        <p:txBody>
          <a:bodyPr>
            <a:noAutofit/>
          </a:bodyPr>
          <a:lstStyle/>
          <a:p>
            <a:pPr marL="0" indent="0" algn="ctr">
              <a:buNone/>
            </a:pPr>
            <a:r>
              <a:rPr lang="it-IT" sz="2000" b="1" dirty="0" smtClean="0">
                <a:solidFill>
                  <a:schemeClr val="tx1">
                    <a:lumMod val="95000"/>
                    <a:lumOff val="5000"/>
                  </a:schemeClr>
                </a:solidFill>
              </a:rPr>
              <a:t>Art</a:t>
            </a:r>
            <a:r>
              <a:rPr lang="it-IT" sz="2000" b="1" dirty="0">
                <a:solidFill>
                  <a:schemeClr val="tx1">
                    <a:lumMod val="95000"/>
                    <a:lumOff val="5000"/>
                  </a:schemeClr>
                </a:solidFill>
              </a:rPr>
              <a:t>. </a:t>
            </a:r>
            <a:r>
              <a:rPr lang="it-IT" sz="2000" b="1" dirty="0" smtClean="0">
                <a:solidFill>
                  <a:schemeClr val="tx1">
                    <a:lumMod val="95000"/>
                    <a:lumOff val="5000"/>
                  </a:schemeClr>
                </a:solidFill>
              </a:rPr>
              <a:t>93,” </a:t>
            </a:r>
            <a:r>
              <a:rPr lang="it-IT" sz="2000" b="1" dirty="0">
                <a:solidFill>
                  <a:schemeClr val="tx1">
                    <a:lumMod val="95000"/>
                    <a:lumOff val="5000"/>
                  </a:schemeClr>
                </a:solidFill>
              </a:rPr>
              <a:t>Zone vulnerabili da prodotti fitosanitari e zone vulnerabili alla desertificazione”</a:t>
            </a:r>
          </a:p>
          <a:p>
            <a:r>
              <a:rPr lang="it-IT" sz="1800" b="1" dirty="0">
                <a:solidFill>
                  <a:schemeClr val="tx1">
                    <a:lumMod val="95000"/>
                    <a:lumOff val="5000"/>
                  </a:schemeClr>
                </a:solidFill>
              </a:rPr>
              <a:t>La norma indica che, le regioni identificano le aree vulnerabili da prodotti fitosanitari e per le stesse adottano specifiche misure di tutela, inoltre le regioni, per mantenere e migliorare le caratteristiche qualitative delle acque superficiali e sotterranee destinate al consumo umano, per la tutela dello stato delle risorse, individuano le aree di salvaguardia distinte in zone di tutela assoluta e zone di rispetto, nonché, all'interno dei bacini imbriferi e delle aree di ricarica della falda, le zone di protezione</a:t>
            </a:r>
            <a:r>
              <a:rPr lang="it-IT" sz="1800" b="1" dirty="0" smtClean="0">
                <a:solidFill>
                  <a:schemeClr val="tx1">
                    <a:lumMod val="95000"/>
                    <a:lumOff val="5000"/>
                  </a:schemeClr>
                </a:solidFill>
              </a:rPr>
              <a:t>.</a:t>
            </a:r>
          </a:p>
          <a:p>
            <a:endParaRPr lang="it-IT" sz="1800" b="1" dirty="0">
              <a:solidFill>
                <a:schemeClr val="tx1">
                  <a:lumMod val="95000"/>
                  <a:lumOff val="5000"/>
                </a:schemeClr>
              </a:solidFill>
            </a:endParaRPr>
          </a:p>
          <a:p>
            <a:r>
              <a:rPr lang="it-IT" sz="1800" b="1" dirty="0">
                <a:solidFill>
                  <a:schemeClr val="tx1">
                    <a:lumMod val="95000"/>
                    <a:lumOff val="5000"/>
                  </a:schemeClr>
                </a:solidFill>
              </a:rPr>
              <a:t>Le zona di </a:t>
            </a:r>
            <a:r>
              <a:rPr lang="it-IT" sz="1800" b="1" u="sng" dirty="0">
                <a:solidFill>
                  <a:schemeClr val="tx1">
                    <a:lumMod val="95000"/>
                    <a:lumOff val="5000"/>
                  </a:schemeClr>
                </a:solidFill>
              </a:rPr>
              <a:t>tutela assoluta </a:t>
            </a:r>
            <a:r>
              <a:rPr lang="it-IT" sz="1800" b="1" dirty="0">
                <a:solidFill>
                  <a:schemeClr val="tx1">
                    <a:lumMod val="95000"/>
                    <a:lumOff val="5000"/>
                  </a:schemeClr>
                </a:solidFill>
              </a:rPr>
              <a:t>sono identificate dall'area immediatamente circostante le captazioni o derivazioni e devono avere un'estensione di almeno dieci metri di raggio dal punto di captazione; deve essere adeguatamente protetta e dev'essere adibita esclusivamente a opere di captazione o presa e ad infrastrutture di servizio</a:t>
            </a:r>
            <a:r>
              <a:rPr lang="it-IT" sz="1800" b="1" dirty="0" smtClean="0">
                <a:solidFill>
                  <a:schemeClr val="tx1">
                    <a:lumMod val="95000"/>
                    <a:lumOff val="5000"/>
                  </a:schemeClr>
                </a:solidFill>
              </a:rPr>
              <a:t>.</a:t>
            </a:r>
          </a:p>
          <a:p>
            <a:endParaRPr lang="it-IT" sz="1800" b="1" dirty="0">
              <a:solidFill>
                <a:schemeClr val="tx1">
                  <a:lumMod val="95000"/>
                  <a:lumOff val="5000"/>
                </a:schemeClr>
              </a:solidFill>
            </a:endParaRPr>
          </a:p>
          <a:p>
            <a:r>
              <a:rPr lang="it-IT" sz="1800" b="1" dirty="0">
                <a:solidFill>
                  <a:schemeClr val="tx1">
                    <a:lumMod val="95000"/>
                    <a:lumOff val="5000"/>
                  </a:schemeClr>
                </a:solidFill>
              </a:rPr>
              <a:t>La </a:t>
            </a:r>
            <a:r>
              <a:rPr lang="it-IT" sz="1800" b="1" u="sng" dirty="0">
                <a:solidFill>
                  <a:schemeClr val="tx1">
                    <a:lumMod val="95000"/>
                    <a:lumOff val="5000"/>
                  </a:schemeClr>
                </a:solidFill>
              </a:rPr>
              <a:t>zona di rispetto, </a:t>
            </a:r>
            <a:r>
              <a:rPr lang="it-IT" sz="1800" b="1" dirty="0">
                <a:solidFill>
                  <a:schemeClr val="tx1">
                    <a:lumMod val="95000"/>
                    <a:lumOff val="5000"/>
                  </a:schemeClr>
                </a:solidFill>
              </a:rPr>
              <a:t>invece, è costituita dalla porzione di territorio circostante la zona di tutela assoluta da sottoporre a vincoli e destinazioni d'uso tali da tutelare qualitativamente e quantitativamente la risorsa idrica captata e può essere suddivisa in zona di rispetto ristretta e zona di rispetto allargata, in relazione alla tipologia dell'opera di presa o captazione e alla situazione locale di vulnerabilità e rischio della risorsa. </a:t>
            </a:r>
          </a:p>
        </p:txBody>
      </p:sp>
      <p:sp>
        <p:nvSpPr>
          <p:cNvPr id="2" name="Titolo 1"/>
          <p:cNvSpPr>
            <a:spLocks noGrp="1"/>
          </p:cNvSpPr>
          <p:nvPr>
            <p:ph type="title"/>
          </p:nvPr>
        </p:nvSpPr>
        <p:spPr>
          <a:xfrm>
            <a:off x="107504" y="332656"/>
            <a:ext cx="8928992" cy="1252728"/>
          </a:xfrm>
        </p:spPr>
        <p:txBody>
          <a:bodyPr>
            <a:noAutofit/>
          </a:bodyPr>
          <a:lstStyle/>
          <a:p>
            <a:r>
              <a:rPr lang="it-IT" sz="2800" b="1" dirty="0">
                <a:solidFill>
                  <a:schemeClr val="bg2">
                    <a:lumMod val="10000"/>
                  </a:schemeClr>
                </a:solidFill>
              </a:rPr>
              <a:t>La Direttiva 2000/60/CE è stata recepita in Italia attraverso il Decreto legislativo 3 aprile 2006, n.152</a:t>
            </a:r>
          </a:p>
        </p:txBody>
      </p:sp>
    </p:spTree>
    <p:extLst>
      <p:ext uri="{BB962C8B-B14F-4D97-AF65-F5344CB8AC3E}">
        <p14:creationId xmlns:p14="http://schemas.microsoft.com/office/powerpoint/2010/main" val="320215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268760"/>
            <a:ext cx="9036496" cy="5589240"/>
          </a:xfrm>
        </p:spPr>
        <p:txBody>
          <a:bodyPr>
            <a:normAutofit/>
          </a:bodyPr>
          <a:lstStyle/>
          <a:p>
            <a:endParaRPr lang="it-IT" b="1" dirty="0" smtClean="0">
              <a:solidFill>
                <a:schemeClr val="tx1">
                  <a:lumMod val="95000"/>
                  <a:lumOff val="5000"/>
                </a:schemeClr>
              </a:solidFill>
            </a:endParaRPr>
          </a:p>
          <a:p>
            <a:r>
              <a:rPr lang="it-IT" b="1" dirty="0" smtClean="0">
                <a:solidFill>
                  <a:schemeClr val="tx1">
                    <a:lumMod val="95000"/>
                    <a:lumOff val="5000"/>
                  </a:schemeClr>
                </a:solidFill>
              </a:rPr>
              <a:t>In </a:t>
            </a:r>
            <a:r>
              <a:rPr lang="it-IT" b="1" dirty="0">
                <a:solidFill>
                  <a:schemeClr val="tx1">
                    <a:lumMod val="95000"/>
                    <a:lumOff val="5000"/>
                  </a:schemeClr>
                </a:solidFill>
              </a:rPr>
              <a:t>particolare, nella </a:t>
            </a:r>
            <a:r>
              <a:rPr lang="it-IT" b="1" u="sng" dirty="0">
                <a:solidFill>
                  <a:schemeClr val="tx1">
                    <a:lumMod val="95000"/>
                    <a:lumOff val="5000"/>
                  </a:schemeClr>
                </a:solidFill>
              </a:rPr>
              <a:t>zona di rispetto </a:t>
            </a:r>
            <a:r>
              <a:rPr lang="it-IT" b="1" dirty="0">
                <a:solidFill>
                  <a:schemeClr val="tx1">
                    <a:lumMod val="95000"/>
                    <a:lumOff val="5000"/>
                  </a:schemeClr>
                </a:solidFill>
              </a:rPr>
              <a:t>sono vietati l'insediamento dei seguenti centri di pericolo e lo svolgimento delle seguenti attività: accumulo di concimi chimici, fertilizzanti o pesticidi; spandimento di concimi chimici, fertilizzanti o pesticidi, salvo che l'impiego di tali sostanze sia effettuato sulla base delle indicazioni di uno specifico piano di utilizzazione che tenga conto della natura dei suoli, delle colture compatibili, delle tecniche agronomiche impiegate e della vulnerabilità delle risorse idriche;</a:t>
            </a:r>
            <a:br>
              <a:rPr lang="it-IT" b="1" dirty="0">
                <a:solidFill>
                  <a:schemeClr val="tx1">
                    <a:lumMod val="95000"/>
                    <a:lumOff val="5000"/>
                  </a:schemeClr>
                </a:solidFill>
              </a:rPr>
            </a:br>
            <a:r>
              <a:rPr lang="it-IT" b="1" dirty="0">
                <a:solidFill>
                  <a:schemeClr val="tx1">
                    <a:lumMod val="95000"/>
                    <a:lumOff val="5000"/>
                  </a:schemeClr>
                </a:solidFill>
              </a:rPr>
              <a:t>Per gli insediamenti, preesistenti, sono adottate le misure per il loro allontanamento; in ogni caso deve essere garantita la loro messa in sicurezza</a:t>
            </a:r>
            <a:r>
              <a:rPr lang="it-IT" b="1" dirty="0" smtClean="0">
                <a:solidFill>
                  <a:schemeClr val="tx1">
                    <a:lumMod val="95000"/>
                    <a:lumOff val="5000"/>
                  </a:schemeClr>
                </a:solidFill>
              </a:rPr>
              <a:t>.</a:t>
            </a:r>
            <a:endParaRPr lang="it-IT" b="1" dirty="0">
              <a:solidFill>
                <a:schemeClr val="tx1">
                  <a:lumMod val="95000"/>
                  <a:lumOff val="5000"/>
                </a:schemeClr>
              </a:solidFill>
            </a:endParaRPr>
          </a:p>
        </p:txBody>
      </p:sp>
      <p:sp>
        <p:nvSpPr>
          <p:cNvPr id="2" name="Titolo 1"/>
          <p:cNvSpPr>
            <a:spLocks noGrp="1"/>
          </p:cNvSpPr>
          <p:nvPr>
            <p:ph type="title"/>
          </p:nvPr>
        </p:nvSpPr>
        <p:spPr>
          <a:xfrm>
            <a:off x="457200" y="260648"/>
            <a:ext cx="8229600" cy="1008112"/>
          </a:xfrm>
        </p:spPr>
        <p:txBody>
          <a:bodyPr>
            <a:noAutofit/>
          </a:bodyPr>
          <a:lstStyle/>
          <a:p>
            <a:r>
              <a:rPr lang="it-IT" sz="3200" b="1" dirty="0">
                <a:solidFill>
                  <a:schemeClr val="bg2">
                    <a:lumMod val="10000"/>
                  </a:schemeClr>
                </a:solidFill>
              </a:rPr>
              <a:t>Decreto legislativo 3 aprile 2006, n.152</a:t>
            </a:r>
          </a:p>
        </p:txBody>
      </p:sp>
    </p:spTree>
    <p:extLst>
      <p:ext uri="{BB962C8B-B14F-4D97-AF65-F5344CB8AC3E}">
        <p14:creationId xmlns:p14="http://schemas.microsoft.com/office/powerpoint/2010/main" val="3238499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08720"/>
            <a:ext cx="9144000" cy="5949280"/>
          </a:xfrm>
        </p:spPr>
        <p:txBody>
          <a:bodyPr>
            <a:noAutofit/>
          </a:bodyPr>
          <a:lstStyle/>
          <a:p>
            <a:r>
              <a:rPr lang="it-IT" sz="2200" b="1" dirty="0">
                <a:solidFill>
                  <a:srgbClr val="002060"/>
                </a:solidFill>
              </a:rPr>
              <a:t>Art 94. Disciplina delle aree di salvaguardia delle acque superficiali e sotterranee destinate al consumo umano</a:t>
            </a:r>
          </a:p>
          <a:p>
            <a:endParaRPr lang="it-IT" sz="2200" dirty="0" smtClean="0"/>
          </a:p>
          <a:p>
            <a:r>
              <a:rPr lang="it-IT" sz="2200" dirty="0" smtClean="0"/>
              <a:t>4</a:t>
            </a:r>
            <a:r>
              <a:rPr lang="it-IT" sz="2200" dirty="0"/>
              <a:t>. </a:t>
            </a:r>
            <a:r>
              <a:rPr lang="it-IT" sz="2800" b="1" dirty="0">
                <a:solidFill>
                  <a:schemeClr val="tx1">
                    <a:lumMod val="95000"/>
                    <a:lumOff val="5000"/>
                  </a:schemeClr>
                </a:solidFill>
              </a:rPr>
              <a:t>La </a:t>
            </a:r>
            <a:r>
              <a:rPr lang="it-IT" sz="2800" b="1" u="sng" dirty="0">
                <a:solidFill>
                  <a:schemeClr val="tx1">
                    <a:lumMod val="95000"/>
                    <a:lumOff val="5000"/>
                  </a:schemeClr>
                </a:solidFill>
              </a:rPr>
              <a:t>zona di rispetto </a:t>
            </a:r>
            <a:r>
              <a:rPr lang="it-IT" sz="2800" b="1" dirty="0">
                <a:solidFill>
                  <a:schemeClr val="tx1">
                    <a:lumMod val="95000"/>
                    <a:lumOff val="5000"/>
                  </a:schemeClr>
                </a:solidFill>
              </a:rPr>
              <a:t>è costituita dalla porzione di territorio circostante la zona di tutela assoluta da sottoporre a vincoli e destinazioni d'uso tali da tutelare qualitativamente e quantitativamente la risorsa idrica captata e può essere suddivisa in </a:t>
            </a:r>
            <a:r>
              <a:rPr lang="it-IT" sz="2800" b="1" u="sng" dirty="0">
                <a:solidFill>
                  <a:schemeClr val="tx1">
                    <a:lumMod val="95000"/>
                    <a:lumOff val="5000"/>
                  </a:schemeClr>
                </a:solidFill>
              </a:rPr>
              <a:t>zona di rispetto ristretta e zona di rispetto allargata</a:t>
            </a:r>
            <a:r>
              <a:rPr lang="it-IT" sz="2800" b="1" dirty="0">
                <a:solidFill>
                  <a:schemeClr val="tx1">
                    <a:lumMod val="95000"/>
                    <a:lumOff val="5000"/>
                  </a:schemeClr>
                </a:solidFill>
              </a:rPr>
              <a:t>, in relazione alla tipologia dell'opera di presa o captazione e alla situazione locale di vulnerabilità e rischio della risorsa. In particolare, nella zona di rispetto sono vietati l'insediamento dei seguenti centri di pericolo e lo svolgimento delle seguenti attività:</a:t>
            </a:r>
          </a:p>
          <a:p>
            <a:endParaRPr lang="it-IT" sz="2800" b="1" dirty="0">
              <a:solidFill>
                <a:schemeClr val="tx1">
                  <a:lumMod val="95000"/>
                  <a:lumOff val="5000"/>
                </a:schemeClr>
              </a:solidFill>
            </a:endParaRPr>
          </a:p>
        </p:txBody>
      </p:sp>
      <p:sp>
        <p:nvSpPr>
          <p:cNvPr id="2" name="Titolo 1"/>
          <p:cNvSpPr>
            <a:spLocks noGrp="1"/>
          </p:cNvSpPr>
          <p:nvPr>
            <p:ph type="title"/>
          </p:nvPr>
        </p:nvSpPr>
        <p:spPr>
          <a:xfrm>
            <a:off x="467544" y="260648"/>
            <a:ext cx="8229600" cy="432048"/>
          </a:xfrm>
        </p:spPr>
        <p:txBody>
          <a:bodyPr>
            <a:noAutofit/>
          </a:bodyPr>
          <a:lstStyle/>
          <a:p>
            <a:r>
              <a:rPr lang="it-IT" sz="3200" b="1" dirty="0">
                <a:solidFill>
                  <a:schemeClr val="bg2">
                    <a:lumMod val="10000"/>
                  </a:schemeClr>
                </a:solidFill>
              </a:rPr>
              <a:t>Decreto legislativo 3 aprile 2006, n.152</a:t>
            </a:r>
          </a:p>
        </p:txBody>
      </p:sp>
    </p:spTree>
    <p:extLst>
      <p:ext uri="{BB962C8B-B14F-4D97-AF65-F5344CB8AC3E}">
        <p14:creationId xmlns:p14="http://schemas.microsoft.com/office/powerpoint/2010/main" val="2334187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556792"/>
            <a:ext cx="9036496" cy="6120680"/>
          </a:xfrm>
        </p:spPr>
        <p:txBody>
          <a:bodyPr>
            <a:noAutofit/>
          </a:bodyPr>
          <a:lstStyle/>
          <a:p>
            <a:r>
              <a:rPr lang="it-IT" sz="2200" b="1" dirty="0" smtClean="0"/>
              <a:t>a</a:t>
            </a:r>
            <a:r>
              <a:rPr lang="it-IT" sz="2200" b="1" dirty="0"/>
              <a:t>) </a:t>
            </a:r>
            <a:r>
              <a:rPr lang="it-IT" b="1" dirty="0">
                <a:solidFill>
                  <a:schemeClr val="tx1">
                    <a:lumMod val="95000"/>
                    <a:lumOff val="5000"/>
                  </a:schemeClr>
                </a:solidFill>
              </a:rPr>
              <a:t>dispersione di fanghi e acque reflue, anche se depurati;</a:t>
            </a:r>
            <a:br>
              <a:rPr lang="it-IT" b="1" dirty="0">
                <a:solidFill>
                  <a:schemeClr val="tx1">
                    <a:lumMod val="95000"/>
                    <a:lumOff val="5000"/>
                  </a:schemeClr>
                </a:solidFill>
              </a:rPr>
            </a:br>
            <a:r>
              <a:rPr lang="it-IT" b="1" dirty="0">
                <a:solidFill>
                  <a:schemeClr val="tx1">
                    <a:lumMod val="95000"/>
                    <a:lumOff val="5000"/>
                  </a:schemeClr>
                </a:solidFill>
              </a:rPr>
              <a:t>b) accumulo di concimi chimici, fertilizzanti o pesticidi;</a:t>
            </a:r>
            <a:br>
              <a:rPr lang="it-IT" b="1" dirty="0">
                <a:solidFill>
                  <a:schemeClr val="tx1">
                    <a:lumMod val="95000"/>
                    <a:lumOff val="5000"/>
                  </a:schemeClr>
                </a:solidFill>
              </a:rPr>
            </a:br>
            <a:r>
              <a:rPr lang="it-IT" b="1" dirty="0">
                <a:solidFill>
                  <a:schemeClr val="tx1">
                    <a:lumMod val="95000"/>
                    <a:lumOff val="5000"/>
                  </a:schemeClr>
                </a:solidFill>
              </a:rPr>
              <a:t>c) spandimento di concimi chimici, fertilizzanti o pesticidi, salvo che l'impiego di tali sostanze sia effettuato sulla base delle indicazioni di uno specifico piano di utilizzazione che tenga conto della natura dei suoli, delle colture compatibili, delle tecniche agronomiche impiegate e della vulnerabilità delle risorse idriche;</a:t>
            </a:r>
            <a:br>
              <a:rPr lang="it-IT" b="1" dirty="0">
                <a:solidFill>
                  <a:schemeClr val="tx1">
                    <a:lumMod val="95000"/>
                    <a:lumOff val="5000"/>
                  </a:schemeClr>
                </a:solidFill>
              </a:rPr>
            </a:br>
            <a:r>
              <a:rPr lang="it-IT" b="1" dirty="0">
                <a:solidFill>
                  <a:schemeClr val="tx1">
                    <a:lumMod val="95000"/>
                    <a:lumOff val="5000"/>
                  </a:schemeClr>
                </a:solidFill>
              </a:rPr>
              <a:t>d) dispersione nel sottosuolo di acque meteoriche proveniente da piazzali e strade.</a:t>
            </a:r>
            <a:br>
              <a:rPr lang="it-IT" b="1" dirty="0">
                <a:solidFill>
                  <a:schemeClr val="tx1">
                    <a:lumMod val="95000"/>
                    <a:lumOff val="5000"/>
                  </a:schemeClr>
                </a:solidFill>
              </a:rPr>
            </a:br>
            <a:r>
              <a:rPr lang="it-IT" b="1" dirty="0">
                <a:solidFill>
                  <a:schemeClr val="tx1">
                    <a:lumMod val="95000"/>
                    <a:lumOff val="5000"/>
                  </a:schemeClr>
                </a:solidFill>
              </a:rPr>
              <a:t>e) aree cimiteriali;</a:t>
            </a:r>
            <a:br>
              <a:rPr lang="it-IT" b="1" dirty="0">
                <a:solidFill>
                  <a:schemeClr val="tx1">
                    <a:lumMod val="95000"/>
                    <a:lumOff val="5000"/>
                  </a:schemeClr>
                </a:solidFill>
              </a:rPr>
            </a:br>
            <a:r>
              <a:rPr lang="it-IT" b="1" dirty="0">
                <a:solidFill>
                  <a:schemeClr val="tx1">
                    <a:lumMod val="95000"/>
                    <a:lumOff val="5000"/>
                  </a:schemeClr>
                </a:solidFill>
              </a:rPr>
              <a:t>f) apertura di cave che possono essere in connessione con la falda;</a:t>
            </a:r>
            <a:br>
              <a:rPr lang="it-IT" b="1" dirty="0">
                <a:solidFill>
                  <a:schemeClr val="tx1">
                    <a:lumMod val="95000"/>
                    <a:lumOff val="5000"/>
                  </a:schemeClr>
                </a:solidFill>
              </a:rPr>
            </a:br>
            <a:endParaRPr lang="it-IT" b="1" dirty="0">
              <a:solidFill>
                <a:schemeClr val="tx1">
                  <a:lumMod val="95000"/>
                  <a:lumOff val="5000"/>
                </a:schemeClr>
              </a:solidFill>
            </a:endParaRPr>
          </a:p>
        </p:txBody>
      </p:sp>
      <p:sp>
        <p:nvSpPr>
          <p:cNvPr id="2" name="Titolo 1"/>
          <p:cNvSpPr>
            <a:spLocks noGrp="1"/>
          </p:cNvSpPr>
          <p:nvPr>
            <p:ph type="title"/>
          </p:nvPr>
        </p:nvSpPr>
        <p:spPr>
          <a:xfrm>
            <a:off x="395536" y="764704"/>
            <a:ext cx="8229600" cy="432048"/>
          </a:xfrm>
        </p:spPr>
        <p:txBody>
          <a:bodyPr>
            <a:noAutofit/>
          </a:bodyPr>
          <a:lstStyle/>
          <a:p>
            <a:r>
              <a:rPr lang="it-IT" sz="3600" b="1" dirty="0">
                <a:solidFill>
                  <a:srgbClr val="04617B"/>
                </a:solidFill>
              </a:rPr>
              <a:t>Decreto legislativo 3 aprile 2006, n.152</a:t>
            </a:r>
            <a:endParaRPr lang="it-IT" sz="3600" b="1" dirty="0"/>
          </a:p>
        </p:txBody>
      </p:sp>
    </p:spTree>
    <p:extLst>
      <p:ext uri="{BB962C8B-B14F-4D97-AF65-F5344CB8AC3E}">
        <p14:creationId xmlns:p14="http://schemas.microsoft.com/office/powerpoint/2010/main" val="1497749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196752"/>
            <a:ext cx="8964488" cy="5661248"/>
          </a:xfrm>
        </p:spPr>
        <p:txBody>
          <a:bodyPr>
            <a:noAutofit/>
          </a:bodyPr>
          <a:lstStyle/>
          <a:p>
            <a:r>
              <a:rPr lang="it-IT" sz="2200" dirty="0"/>
              <a:t/>
            </a:r>
            <a:br>
              <a:rPr lang="it-IT" sz="2200" dirty="0"/>
            </a:br>
            <a:r>
              <a:rPr lang="it-IT" b="1" dirty="0">
                <a:solidFill>
                  <a:schemeClr val="tx1">
                    <a:lumMod val="95000"/>
                    <a:lumOff val="5000"/>
                  </a:schemeClr>
                </a:solidFill>
              </a:rPr>
              <a:t>g) apertura di pozzi ad eccezione di quelli che estraggono acque destinate al consumo umano e di quelli finalizzati alla variazione dell'estrazione ed alla protezione delle caratteristiche quali-quantitative della risorsa idrica;</a:t>
            </a:r>
            <a:br>
              <a:rPr lang="it-IT" b="1" dirty="0">
                <a:solidFill>
                  <a:schemeClr val="tx1">
                    <a:lumMod val="95000"/>
                    <a:lumOff val="5000"/>
                  </a:schemeClr>
                </a:solidFill>
              </a:rPr>
            </a:br>
            <a:r>
              <a:rPr lang="it-IT" b="1" dirty="0">
                <a:solidFill>
                  <a:schemeClr val="tx1">
                    <a:lumMod val="95000"/>
                    <a:lumOff val="5000"/>
                  </a:schemeClr>
                </a:solidFill>
              </a:rPr>
              <a:t>h) gestione di rifiuti;</a:t>
            </a:r>
            <a:br>
              <a:rPr lang="it-IT" b="1" dirty="0">
                <a:solidFill>
                  <a:schemeClr val="tx1">
                    <a:lumMod val="95000"/>
                    <a:lumOff val="5000"/>
                  </a:schemeClr>
                </a:solidFill>
              </a:rPr>
            </a:br>
            <a:r>
              <a:rPr lang="it-IT" b="1" dirty="0">
                <a:solidFill>
                  <a:schemeClr val="tx1">
                    <a:lumMod val="95000"/>
                    <a:lumOff val="5000"/>
                  </a:schemeClr>
                </a:solidFill>
              </a:rPr>
              <a:t>i) stoccaggio di prodotti ovvero, sostanze chimiche pericolose e sostanze radioattive;</a:t>
            </a:r>
            <a:br>
              <a:rPr lang="it-IT" b="1" dirty="0">
                <a:solidFill>
                  <a:schemeClr val="tx1">
                    <a:lumMod val="95000"/>
                    <a:lumOff val="5000"/>
                  </a:schemeClr>
                </a:solidFill>
              </a:rPr>
            </a:br>
            <a:r>
              <a:rPr lang="it-IT" b="1" dirty="0">
                <a:solidFill>
                  <a:schemeClr val="tx1">
                    <a:lumMod val="95000"/>
                    <a:lumOff val="5000"/>
                  </a:schemeClr>
                </a:solidFill>
              </a:rPr>
              <a:t>l) centri di raccolta, demolizione e rottamazione di autoveicoli;</a:t>
            </a:r>
            <a:br>
              <a:rPr lang="it-IT" b="1" dirty="0">
                <a:solidFill>
                  <a:schemeClr val="tx1">
                    <a:lumMod val="95000"/>
                    <a:lumOff val="5000"/>
                  </a:schemeClr>
                </a:solidFill>
              </a:rPr>
            </a:br>
            <a:r>
              <a:rPr lang="it-IT" b="1" dirty="0">
                <a:solidFill>
                  <a:schemeClr val="tx1">
                    <a:lumMod val="95000"/>
                    <a:lumOff val="5000"/>
                  </a:schemeClr>
                </a:solidFill>
              </a:rPr>
              <a:t>m) pozzi perdenti;</a:t>
            </a:r>
            <a:br>
              <a:rPr lang="it-IT" b="1" dirty="0">
                <a:solidFill>
                  <a:schemeClr val="tx1">
                    <a:lumMod val="95000"/>
                    <a:lumOff val="5000"/>
                  </a:schemeClr>
                </a:solidFill>
              </a:rPr>
            </a:br>
            <a:r>
              <a:rPr lang="it-IT" b="1" dirty="0">
                <a:solidFill>
                  <a:schemeClr val="tx1">
                    <a:lumMod val="95000"/>
                    <a:lumOff val="5000"/>
                  </a:schemeClr>
                </a:solidFill>
              </a:rPr>
              <a:t>n) pascolo e stabulazione di bestiame che ecceda i 170 chilogrammi per ettaro di azoto presente negli effluenti, al netto delle perdite di stoccaggio e distribuzione. </a:t>
            </a:r>
          </a:p>
        </p:txBody>
      </p:sp>
      <p:sp>
        <p:nvSpPr>
          <p:cNvPr id="2" name="Titolo 1"/>
          <p:cNvSpPr>
            <a:spLocks noGrp="1"/>
          </p:cNvSpPr>
          <p:nvPr>
            <p:ph type="title"/>
          </p:nvPr>
        </p:nvSpPr>
        <p:spPr>
          <a:xfrm>
            <a:off x="457200" y="188640"/>
            <a:ext cx="8229600" cy="432048"/>
          </a:xfrm>
        </p:spPr>
        <p:txBody>
          <a:bodyPr>
            <a:normAutofit fontScale="90000"/>
          </a:bodyPr>
          <a:lstStyle/>
          <a:p>
            <a:r>
              <a:rPr lang="it-IT" sz="3200" dirty="0" smtClean="0">
                <a:solidFill>
                  <a:srgbClr val="04617B"/>
                </a:solidFill>
              </a:rPr>
              <a:t/>
            </a:r>
            <a:br>
              <a:rPr lang="it-IT" sz="3200" dirty="0" smtClean="0">
                <a:solidFill>
                  <a:srgbClr val="04617B"/>
                </a:solidFill>
              </a:rPr>
            </a:br>
            <a:r>
              <a:rPr lang="it-IT" sz="3200" b="1" dirty="0" smtClean="0">
                <a:solidFill>
                  <a:srgbClr val="002060"/>
                </a:solidFill>
              </a:rPr>
              <a:t>Decreto </a:t>
            </a:r>
            <a:r>
              <a:rPr lang="it-IT" sz="3200" b="1" dirty="0">
                <a:solidFill>
                  <a:srgbClr val="002060"/>
                </a:solidFill>
              </a:rPr>
              <a:t>legislativo 3 aprile 2006, n.152</a:t>
            </a:r>
            <a:endParaRPr lang="it-IT" b="1" dirty="0">
              <a:solidFill>
                <a:srgbClr val="002060"/>
              </a:solidFill>
            </a:endParaRPr>
          </a:p>
        </p:txBody>
      </p:sp>
    </p:spTree>
    <p:extLst>
      <p:ext uri="{BB962C8B-B14F-4D97-AF65-F5344CB8AC3E}">
        <p14:creationId xmlns:p14="http://schemas.microsoft.com/office/powerpoint/2010/main" val="3837496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772816"/>
            <a:ext cx="9144000" cy="5085184"/>
          </a:xfrm>
        </p:spPr>
        <p:txBody>
          <a:bodyPr>
            <a:normAutofit fontScale="85000" lnSpcReduction="10000"/>
          </a:bodyPr>
          <a:lstStyle/>
          <a:p>
            <a:r>
              <a:rPr lang="it-IT" b="1" dirty="0" smtClean="0">
                <a:solidFill>
                  <a:schemeClr val="tx1">
                    <a:lumMod val="95000"/>
                    <a:lumOff val="5000"/>
                  </a:schemeClr>
                </a:solidFill>
              </a:rPr>
              <a:t>É </a:t>
            </a:r>
            <a:r>
              <a:rPr lang="it-IT" b="1" dirty="0">
                <a:solidFill>
                  <a:schemeClr val="tx1">
                    <a:lumMod val="95000"/>
                    <a:lumOff val="5000"/>
                  </a:schemeClr>
                </a:solidFill>
              </a:rPr>
              <a:t>comunque vietata la stabulazione di bestiame nella zona di rispetto ristretta.</a:t>
            </a:r>
          </a:p>
          <a:p>
            <a:r>
              <a:rPr lang="it-IT" b="1" dirty="0">
                <a:solidFill>
                  <a:schemeClr val="tx1">
                    <a:lumMod val="95000"/>
                    <a:lumOff val="5000"/>
                  </a:schemeClr>
                </a:solidFill>
              </a:rPr>
              <a:t>5. Per gli insediamenti o le attività di cui al comma 4, preesistenti, ove possibile, e comunque ad eccezione delle aree cimiteriali, sono adottate le misure per il loro allontanamento; in ogni caso deve essere garantita la loro messa in sicurezza. Entro centottanta giorni dalla data di entrata in vigore della parte terza del presente decreto le regioni e le province autonome disciplinano, all'interno delle zone di rispetto, le seguenti strutture o attività:</a:t>
            </a:r>
          </a:p>
          <a:p>
            <a:r>
              <a:rPr lang="it-IT" b="1" dirty="0">
                <a:solidFill>
                  <a:schemeClr val="tx1">
                    <a:lumMod val="95000"/>
                    <a:lumOff val="5000"/>
                  </a:schemeClr>
                </a:solidFill>
              </a:rPr>
              <a:t>a) fognature;</a:t>
            </a:r>
            <a:br>
              <a:rPr lang="it-IT" b="1" dirty="0">
                <a:solidFill>
                  <a:schemeClr val="tx1">
                    <a:lumMod val="95000"/>
                    <a:lumOff val="5000"/>
                  </a:schemeClr>
                </a:solidFill>
              </a:rPr>
            </a:br>
            <a:r>
              <a:rPr lang="it-IT" b="1" dirty="0">
                <a:solidFill>
                  <a:schemeClr val="tx1">
                    <a:lumMod val="95000"/>
                    <a:lumOff val="5000"/>
                  </a:schemeClr>
                </a:solidFill>
              </a:rPr>
              <a:t>b) edilizia residenziale e relative opere di urbanizzazione;</a:t>
            </a:r>
            <a:br>
              <a:rPr lang="it-IT" b="1" dirty="0">
                <a:solidFill>
                  <a:schemeClr val="tx1">
                    <a:lumMod val="95000"/>
                    <a:lumOff val="5000"/>
                  </a:schemeClr>
                </a:solidFill>
              </a:rPr>
            </a:br>
            <a:r>
              <a:rPr lang="it-IT" b="1" dirty="0">
                <a:solidFill>
                  <a:schemeClr val="tx1">
                    <a:lumMod val="95000"/>
                    <a:lumOff val="5000"/>
                  </a:schemeClr>
                </a:solidFill>
              </a:rPr>
              <a:t>c) opere viarie, ferroviarie e in genere infrastrutture di servizio;</a:t>
            </a:r>
            <a:br>
              <a:rPr lang="it-IT" b="1" dirty="0">
                <a:solidFill>
                  <a:schemeClr val="tx1">
                    <a:lumMod val="95000"/>
                    <a:lumOff val="5000"/>
                  </a:schemeClr>
                </a:solidFill>
              </a:rPr>
            </a:br>
            <a:r>
              <a:rPr lang="it-IT" b="1" dirty="0">
                <a:solidFill>
                  <a:schemeClr val="tx1">
                    <a:lumMod val="95000"/>
                    <a:lumOff val="5000"/>
                  </a:schemeClr>
                </a:solidFill>
              </a:rPr>
              <a:t>d) pratiche agronomiche e contenuti dei piani di utilizzazione di cui alla lettera c) del comma 4.</a:t>
            </a:r>
          </a:p>
          <a:p>
            <a:r>
              <a:rPr lang="it-IT" b="1" dirty="0">
                <a:solidFill>
                  <a:schemeClr val="tx1">
                    <a:lumMod val="95000"/>
                    <a:lumOff val="5000"/>
                  </a:schemeClr>
                </a:solidFill>
              </a:rPr>
              <a:t>6. In assenza dell'individuazione da parte delle regioni o delle province autonome della zona di rispetto ai sensi del comma 1, la medesima ha un'estensione di 200 metri di raggio rispetto al punto di captazione o di derivazione.</a:t>
            </a:r>
          </a:p>
          <a:p>
            <a:r>
              <a:rPr lang="it-IT" dirty="0"/>
              <a:t> </a:t>
            </a:r>
          </a:p>
          <a:p>
            <a:endParaRPr lang="it-IT" dirty="0"/>
          </a:p>
        </p:txBody>
      </p:sp>
      <p:sp>
        <p:nvSpPr>
          <p:cNvPr id="2" name="Titolo 1"/>
          <p:cNvSpPr>
            <a:spLocks noGrp="1"/>
          </p:cNvSpPr>
          <p:nvPr>
            <p:ph type="title"/>
          </p:nvPr>
        </p:nvSpPr>
        <p:spPr/>
        <p:txBody>
          <a:bodyPr/>
          <a:lstStyle/>
          <a:p>
            <a:r>
              <a:rPr lang="it-IT" sz="3200" b="1" dirty="0">
                <a:solidFill>
                  <a:srgbClr val="002060"/>
                </a:solidFill>
              </a:rPr>
              <a:t>Decreto legislativo 3 aprile 2006, n.152</a:t>
            </a:r>
            <a:endParaRPr lang="it-IT" b="1" dirty="0">
              <a:solidFill>
                <a:srgbClr val="002060"/>
              </a:solidFill>
            </a:endParaRPr>
          </a:p>
        </p:txBody>
      </p:sp>
    </p:spTree>
    <p:extLst>
      <p:ext uri="{BB962C8B-B14F-4D97-AF65-F5344CB8AC3E}">
        <p14:creationId xmlns:p14="http://schemas.microsoft.com/office/powerpoint/2010/main" val="485609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700808"/>
            <a:ext cx="9144000" cy="5256584"/>
          </a:xfrm>
        </p:spPr>
        <p:txBody>
          <a:bodyPr>
            <a:normAutofit fontScale="55000" lnSpcReduction="20000"/>
          </a:bodyPr>
          <a:lstStyle/>
          <a:p>
            <a:r>
              <a:rPr lang="it-IT" sz="3600" b="1" u="sng" dirty="0" smtClean="0">
                <a:solidFill>
                  <a:schemeClr val="tx1">
                    <a:lumMod val="95000"/>
                    <a:lumOff val="5000"/>
                  </a:schemeClr>
                </a:solidFill>
              </a:rPr>
              <a:t>Si </a:t>
            </a:r>
            <a:r>
              <a:rPr lang="it-IT" sz="3600" b="1" u="sng" dirty="0">
                <a:solidFill>
                  <a:schemeClr val="tx1">
                    <a:lumMod val="95000"/>
                    <a:lumOff val="5000"/>
                  </a:schemeClr>
                </a:solidFill>
              </a:rPr>
              <a:t>autorizza l’uso nelle suddette aree ben  33 prodotti fitosanitari.</a:t>
            </a:r>
          </a:p>
          <a:p>
            <a:pPr marL="0" indent="0">
              <a:buNone/>
            </a:pPr>
            <a:r>
              <a:rPr lang="it-IT" sz="3600" b="1" u="sng" dirty="0" smtClean="0">
                <a:solidFill>
                  <a:schemeClr val="tx1">
                    <a:lumMod val="95000"/>
                    <a:lumOff val="5000"/>
                  </a:schemeClr>
                </a:solidFill>
              </a:rPr>
              <a:t>USI EXTRAGRICOLI-STRADE </a:t>
            </a:r>
            <a:r>
              <a:rPr lang="it-IT" sz="3600" b="1" u="sng" dirty="0">
                <a:solidFill>
                  <a:schemeClr val="tx1">
                    <a:lumMod val="95000"/>
                    <a:lumOff val="5000"/>
                  </a:schemeClr>
                </a:solidFill>
              </a:rPr>
              <a:t>ED AUTOSTRADE </a:t>
            </a:r>
            <a:r>
              <a:rPr lang="it-IT" sz="3600" b="1" u="sng" dirty="0" smtClean="0">
                <a:solidFill>
                  <a:schemeClr val="tx1">
                    <a:lumMod val="95000"/>
                    <a:lumOff val="5000"/>
                  </a:schemeClr>
                </a:solidFill>
              </a:rPr>
              <a:t>-decreto </a:t>
            </a:r>
            <a:r>
              <a:rPr lang="it-IT" sz="3600" b="1" u="sng" dirty="0">
                <a:solidFill>
                  <a:schemeClr val="tx1">
                    <a:lumMod val="95000"/>
                    <a:lumOff val="5000"/>
                  </a:schemeClr>
                </a:solidFill>
              </a:rPr>
              <a:t>15 febbraio 2017 ministero dell’ambiente </a:t>
            </a:r>
            <a:endParaRPr lang="it-IT" sz="3600" b="1" u="sng" dirty="0" smtClean="0">
              <a:solidFill>
                <a:schemeClr val="tx1">
                  <a:lumMod val="95000"/>
                  <a:lumOff val="5000"/>
                </a:schemeClr>
              </a:solidFill>
            </a:endParaRPr>
          </a:p>
          <a:p>
            <a:r>
              <a:rPr lang="it-IT" sz="3600" dirty="0" smtClean="0">
                <a:solidFill>
                  <a:schemeClr val="tx1">
                    <a:lumMod val="95000"/>
                    <a:lumOff val="5000"/>
                  </a:schemeClr>
                </a:solidFill>
              </a:rPr>
              <a:t>Per </a:t>
            </a:r>
            <a:r>
              <a:rPr lang="it-IT" sz="3600" dirty="0">
                <a:solidFill>
                  <a:schemeClr val="tx1">
                    <a:lumMod val="95000"/>
                    <a:lumOff val="5000"/>
                  </a:schemeClr>
                </a:solidFill>
              </a:rPr>
              <a:t>quanto riguarda i divieti vigenti per i trattamenti su strade ed autostrade e linee ferroviarie la delibera disattende, con le sue autorizzazioni ad usare i 33 prodotti fitosanitari, il  decreto 15 febbraio 2017 M</a:t>
            </a:r>
            <a:r>
              <a:rPr lang="it-IT" sz="3600" dirty="0" smtClean="0">
                <a:solidFill>
                  <a:schemeClr val="tx1">
                    <a:lumMod val="95000"/>
                    <a:lumOff val="5000"/>
                  </a:schemeClr>
                </a:solidFill>
              </a:rPr>
              <a:t>inistero </a:t>
            </a:r>
            <a:r>
              <a:rPr lang="it-IT" sz="3600" dirty="0">
                <a:solidFill>
                  <a:schemeClr val="tx1">
                    <a:lumMod val="95000"/>
                    <a:lumOff val="5000"/>
                  </a:schemeClr>
                </a:solidFill>
              </a:rPr>
              <a:t>dell’ambiente e della tutela del territorio e del mare, </a:t>
            </a:r>
            <a:r>
              <a:rPr lang="it-IT" sz="3600" b="1" i="1" dirty="0">
                <a:solidFill>
                  <a:schemeClr val="tx1">
                    <a:lumMod val="95000"/>
                    <a:lumOff val="5000"/>
                  </a:schemeClr>
                </a:solidFill>
              </a:rPr>
              <a:t>adozione dei criteri ambientali minimi da inserire obbligatoriamente nei capitolati tecnici delle gare d’appalto per l’esecuzione dei trattamenti fitosanitari sulle o lungo le linee ferroviarie e sulle o lungo le strade </a:t>
            </a:r>
            <a:r>
              <a:rPr lang="it-IT" sz="3600" dirty="0">
                <a:solidFill>
                  <a:schemeClr val="tx1">
                    <a:lumMod val="95000"/>
                    <a:lumOff val="5000"/>
                  </a:schemeClr>
                </a:solidFill>
              </a:rPr>
              <a:t>dove il punto 4.1.4.1 </a:t>
            </a:r>
            <a:r>
              <a:rPr lang="it-IT" sz="3600" b="1" dirty="0">
                <a:solidFill>
                  <a:schemeClr val="tx1">
                    <a:lumMod val="95000"/>
                    <a:lumOff val="5000"/>
                  </a:schemeClr>
                </a:solidFill>
              </a:rPr>
              <a:t>- aree interdette all’uso di prodotti fitosanitari</a:t>
            </a:r>
            <a:r>
              <a:rPr lang="it-IT" sz="3600" dirty="0">
                <a:solidFill>
                  <a:schemeClr val="tx1">
                    <a:lumMod val="95000"/>
                    <a:lumOff val="5000"/>
                  </a:schemeClr>
                </a:solidFill>
              </a:rPr>
              <a:t>, indica che nelle aree caratterizzate da vulnerabilità specifica di cui all’art. 93 del decreto legislativo 3 aprile 2006, n. 152, e </a:t>
            </a:r>
            <a:r>
              <a:rPr lang="it-IT" sz="3600" dirty="0" err="1">
                <a:solidFill>
                  <a:schemeClr val="tx1">
                    <a:lumMod val="95000"/>
                    <a:lumOff val="5000"/>
                  </a:schemeClr>
                </a:solidFill>
              </a:rPr>
              <a:t>ss.mm.ii</a:t>
            </a:r>
            <a:r>
              <a:rPr lang="it-IT" sz="3600" dirty="0">
                <a:solidFill>
                  <a:schemeClr val="tx1">
                    <a:lumMod val="95000"/>
                    <a:lumOff val="5000"/>
                  </a:schemeClr>
                </a:solidFill>
              </a:rPr>
              <a:t>., e nelle aree di salvaguardia delle </a:t>
            </a:r>
            <a:r>
              <a:rPr lang="it-IT" sz="3600" b="1" dirty="0">
                <a:solidFill>
                  <a:schemeClr val="tx1">
                    <a:lumMod val="95000"/>
                    <a:lumOff val="5000"/>
                  </a:schemeClr>
                </a:solidFill>
              </a:rPr>
              <a:t>acque superficiali e sotterranee destinate al consumo umano di cui all’art. 94 </a:t>
            </a:r>
            <a:r>
              <a:rPr lang="it-IT" sz="3600" dirty="0">
                <a:solidFill>
                  <a:schemeClr val="tx1">
                    <a:lumMod val="95000"/>
                    <a:lumOff val="5000"/>
                  </a:schemeClr>
                </a:solidFill>
              </a:rPr>
              <a:t>del medesimo decreto legislativo, </a:t>
            </a:r>
            <a:r>
              <a:rPr lang="it-IT" sz="3600" b="1" dirty="0">
                <a:solidFill>
                  <a:schemeClr val="tx1">
                    <a:lumMod val="95000"/>
                    <a:lumOff val="5000"/>
                  </a:schemeClr>
                </a:solidFill>
              </a:rPr>
              <a:t> l’aggiudicatario deve eseguire i trattamenti esclusivamente con metodi fisici o meccanici ad esempio lo sfalcio, il </a:t>
            </a:r>
            <a:r>
              <a:rPr lang="it-IT" sz="3600" b="1" dirty="0" err="1">
                <a:solidFill>
                  <a:schemeClr val="tx1">
                    <a:lumMod val="95000"/>
                    <a:lumOff val="5000"/>
                  </a:schemeClr>
                </a:solidFill>
              </a:rPr>
              <a:t>pirodiserbo</a:t>
            </a:r>
            <a:r>
              <a:rPr lang="it-IT" sz="3600" b="1" dirty="0">
                <a:solidFill>
                  <a:schemeClr val="tx1">
                    <a:lumMod val="95000"/>
                    <a:lumOff val="5000"/>
                  </a:schemeClr>
                </a:solidFill>
              </a:rPr>
              <a:t>, la pacciamatura, l’utilizzo del vapore e/o di schiume. Non devono essere usati prodotti fitosanitari sui suoli in cui siano localizzate falde che possono venire a contatto con le acque di percolazione del suolo, in particolare quando tali falde non sono protette da strati di argilla (falde non in pressione).</a:t>
            </a:r>
          </a:p>
          <a:p>
            <a:endParaRPr lang="it-IT" dirty="0"/>
          </a:p>
        </p:txBody>
      </p:sp>
      <p:sp>
        <p:nvSpPr>
          <p:cNvPr id="2" name="Titolo 1"/>
          <p:cNvSpPr>
            <a:spLocks noGrp="1"/>
          </p:cNvSpPr>
          <p:nvPr>
            <p:ph type="title"/>
          </p:nvPr>
        </p:nvSpPr>
        <p:spPr/>
        <p:txBody>
          <a:bodyPr>
            <a:normAutofit fontScale="90000"/>
          </a:bodyPr>
          <a:lstStyle/>
          <a:p>
            <a:pPr marL="274320" lvl="0" indent="-274320">
              <a:spcBef>
                <a:spcPct val="20000"/>
              </a:spcBef>
            </a:pPr>
            <a:r>
              <a:rPr lang="it-IT" sz="1800" dirty="0" smtClean="0">
                <a:solidFill>
                  <a:prstClr val="black"/>
                </a:solidFill>
                <a:latin typeface="Constantia"/>
                <a:ea typeface="+mn-ea"/>
                <a:cs typeface="+mn-cs"/>
              </a:rPr>
              <a:t/>
            </a:r>
            <a:br>
              <a:rPr lang="it-IT" sz="1800" dirty="0" smtClean="0">
                <a:solidFill>
                  <a:prstClr val="black"/>
                </a:solidFill>
                <a:latin typeface="Constantia"/>
                <a:ea typeface="+mn-ea"/>
                <a:cs typeface="+mn-cs"/>
              </a:rPr>
            </a:br>
            <a:r>
              <a:rPr lang="it-IT" sz="1800" dirty="0">
                <a:solidFill>
                  <a:prstClr val="black"/>
                </a:solidFill>
                <a:latin typeface="Constantia"/>
                <a:ea typeface="+mn-ea"/>
                <a:cs typeface="+mn-cs"/>
              </a:rPr>
              <a:t/>
            </a:r>
            <a:br>
              <a:rPr lang="it-IT" sz="1800" dirty="0">
                <a:solidFill>
                  <a:prstClr val="black"/>
                </a:solidFill>
                <a:latin typeface="Constantia"/>
                <a:ea typeface="+mn-ea"/>
                <a:cs typeface="+mn-cs"/>
              </a:rPr>
            </a:br>
            <a:r>
              <a:rPr lang="it-IT" sz="1800" dirty="0" smtClean="0">
                <a:solidFill>
                  <a:prstClr val="black"/>
                </a:solidFill>
                <a:latin typeface="Constantia"/>
                <a:ea typeface="+mn-ea"/>
                <a:cs typeface="+mn-cs"/>
              </a:rPr>
              <a:t/>
            </a:r>
            <a:br>
              <a:rPr lang="it-IT" sz="1800" dirty="0" smtClean="0">
                <a:solidFill>
                  <a:prstClr val="black"/>
                </a:solidFill>
                <a:latin typeface="Constantia"/>
                <a:ea typeface="+mn-ea"/>
                <a:cs typeface="+mn-cs"/>
              </a:rPr>
            </a:br>
            <a:r>
              <a:rPr lang="it-IT" sz="2200" b="1" dirty="0" smtClean="0">
                <a:solidFill>
                  <a:prstClr val="black"/>
                </a:solidFill>
                <a:latin typeface="Constantia"/>
                <a:ea typeface="+mn-ea"/>
                <a:cs typeface="+mn-cs"/>
              </a:rPr>
              <a:t>Decreto </a:t>
            </a:r>
            <a:r>
              <a:rPr lang="it-IT" sz="2200" b="1" dirty="0">
                <a:solidFill>
                  <a:prstClr val="black"/>
                </a:solidFill>
                <a:latin typeface="Constantia"/>
                <a:ea typeface="+mn-ea"/>
                <a:cs typeface="+mn-cs"/>
              </a:rPr>
              <a:t>del Presidente della Giunta Regionale Toscana (D.P.G.R.) 30 luglio 2018 n. 43/R1 frutto della delibera 506 del 17 maggio 2018 votata all’unanimità dalla giunta regionale PUFF (Piano per l’uso sostenibile dei prodotti Fitosanitari e dei Fertilizzanti</a:t>
            </a:r>
            <a:r>
              <a:rPr lang="it-IT" sz="1800" b="1" dirty="0">
                <a:solidFill>
                  <a:prstClr val="black"/>
                </a:solidFill>
                <a:latin typeface="Constantia"/>
                <a:ea typeface="+mn-ea"/>
                <a:cs typeface="+mn-cs"/>
              </a:rPr>
              <a:t>) </a:t>
            </a:r>
            <a:r>
              <a:rPr lang="it-IT" sz="1800" b="1" dirty="0" smtClean="0">
                <a:solidFill>
                  <a:prstClr val="black"/>
                </a:solidFill>
                <a:latin typeface="Constantia"/>
                <a:ea typeface="+mn-ea"/>
                <a:cs typeface="+mn-cs"/>
              </a:rPr>
              <a:t> </a:t>
            </a:r>
            <a:br>
              <a:rPr lang="it-IT" sz="1800" b="1" dirty="0" smtClean="0">
                <a:solidFill>
                  <a:prstClr val="black"/>
                </a:solidFill>
                <a:latin typeface="Constantia"/>
                <a:ea typeface="+mn-ea"/>
                <a:cs typeface="+mn-cs"/>
              </a:rPr>
            </a:br>
            <a:r>
              <a:rPr lang="it-IT" sz="1800" dirty="0">
                <a:solidFill>
                  <a:prstClr val="black"/>
                </a:solidFill>
                <a:latin typeface="Constantia"/>
                <a:ea typeface="+mn-ea"/>
                <a:cs typeface="+mn-cs"/>
              </a:rPr>
              <a:t/>
            </a:r>
            <a:br>
              <a:rPr lang="it-IT" sz="1800" dirty="0">
                <a:solidFill>
                  <a:prstClr val="black"/>
                </a:solidFill>
                <a:latin typeface="Constantia"/>
                <a:ea typeface="+mn-ea"/>
                <a:cs typeface="+mn-cs"/>
              </a:rPr>
            </a:br>
            <a:endParaRPr lang="it-IT" sz="1800" dirty="0"/>
          </a:p>
        </p:txBody>
      </p:sp>
    </p:spTree>
    <p:extLst>
      <p:ext uri="{BB962C8B-B14F-4D97-AF65-F5344CB8AC3E}">
        <p14:creationId xmlns:p14="http://schemas.microsoft.com/office/powerpoint/2010/main" val="992764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801" y="1340768"/>
            <a:ext cx="8964488" cy="5176288"/>
          </a:xfrm>
        </p:spPr>
        <p:txBody>
          <a:bodyPr>
            <a:noAutofit/>
          </a:bodyPr>
          <a:lstStyle/>
          <a:p>
            <a:pPr lvl="0">
              <a:buClr>
                <a:srgbClr val="0BD0D9"/>
              </a:buClr>
            </a:pPr>
            <a:r>
              <a:rPr lang="it-IT" sz="1800" dirty="0">
                <a:solidFill>
                  <a:prstClr val="black"/>
                </a:solidFill>
              </a:rPr>
              <a:t>Per quanto attiene all’erbicida </a:t>
            </a:r>
            <a:r>
              <a:rPr lang="it-IT" sz="1800" dirty="0" err="1">
                <a:solidFill>
                  <a:prstClr val="black"/>
                </a:solidFill>
              </a:rPr>
              <a:t>glifosate</a:t>
            </a:r>
            <a:r>
              <a:rPr lang="it-IT" sz="1800" dirty="0">
                <a:solidFill>
                  <a:prstClr val="black"/>
                </a:solidFill>
              </a:rPr>
              <a:t>, anch’esso autorizzato dalla delibera, il Decreto del 9 agosto 2016, revoca di autorizzazioni all’immissione in commercio e modifica delle condizioni d’impiego di prodotti fitosanitari contenenti la sostanza attiva </a:t>
            </a:r>
            <a:r>
              <a:rPr lang="it-IT" sz="1800" dirty="0" err="1">
                <a:solidFill>
                  <a:prstClr val="black"/>
                </a:solidFill>
              </a:rPr>
              <a:t>glifosate</a:t>
            </a:r>
            <a:r>
              <a:rPr lang="it-IT" sz="1800" dirty="0">
                <a:solidFill>
                  <a:prstClr val="black"/>
                </a:solidFill>
              </a:rPr>
              <a:t> in attuazione del regolamento di esecuzione (UE) 2016/1313 della Commissione del 1°agosto 2016, indica all’art. 1 Stabilisce cioè, chiaramente l’impossibilità di utilizzare il </a:t>
            </a:r>
            <a:r>
              <a:rPr lang="it-IT" sz="1800" dirty="0" err="1">
                <a:solidFill>
                  <a:prstClr val="black"/>
                </a:solidFill>
              </a:rPr>
              <a:t>glifosate</a:t>
            </a:r>
            <a:r>
              <a:rPr lang="it-IT" sz="1800" dirty="0">
                <a:solidFill>
                  <a:prstClr val="black"/>
                </a:solidFill>
              </a:rPr>
              <a:t> nelle aree vulnerabili e zone di rispetto infatti all’art. 1 si sancisce:</a:t>
            </a:r>
          </a:p>
          <a:p>
            <a:pPr lvl="0">
              <a:buClr>
                <a:srgbClr val="0BD0D9"/>
              </a:buClr>
            </a:pPr>
            <a:r>
              <a:rPr lang="it-IT" sz="1800" dirty="0">
                <a:solidFill>
                  <a:prstClr val="black"/>
                </a:solidFill>
              </a:rPr>
              <a:t>“a decorrere dal 22 agosto 2016 si adottano le seguenti disposizioni di modifica delle condizioni d’impiego di prodotti fitosanitari contenenti la sostanza attiva </a:t>
            </a:r>
            <a:r>
              <a:rPr lang="it-IT" sz="1800" dirty="0" err="1">
                <a:solidFill>
                  <a:prstClr val="black"/>
                </a:solidFill>
              </a:rPr>
              <a:t>glifosate</a:t>
            </a:r>
            <a:r>
              <a:rPr lang="it-IT" sz="1800" dirty="0">
                <a:solidFill>
                  <a:prstClr val="black"/>
                </a:solidFill>
              </a:rPr>
              <a:t>:</a:t>
            </a:r>
          </a:p>
          <a:p>
            <a:pPr lvl="0">
              <a:buClr>
                <a:srgbClr val="0BD0D9"/>
              </a:buClr>
            </a:pPr>
            <a:r>
              <a:rPr lang="it-IT" sz="1800" dirty="0">
                <a:solidFill>
                  <a:prstClr val="black"/>
                </a:solidFill>
              </a:rPr>
              <a:t>- revoca dell’impiego nelle aree frequentate dalla popolazione o dai gruppi vulnerabili di cui all’articolo 15, comma 2, lettera a) decreto legislativo n. 150/2012 quali: parchi, giardini, campi sportivi e aree ricreative, cortili e aree verdi all’interno di plessi scolastici, aree gioco per bambini e aree adiacenti alle strutture sanitarie;</a:t>
            </a:r>
          </a:p>
          <a:p>
            <a:pPr lvl="0">
              <a:buClr>
                <a:srgbClr val="0BD0D9"/>
              </a:buClr>
            </a:pPr>
            <a:r>
              <a:rPr lang="it-IT" sz="1800" dirty="0">
                <a:solidFill>
                  <a:prstClr val="black"/>
                </a:solidFill>
              </a:rPr>
              <a:t>- revoca dell’impiego in </a:t>
            </a:r>
            <a:r>
              <a:rPr lang="it-IT" sz="1800" dirty="0" err="1">
                <a:solidFill>
                  <a:prstClr val="black"/>
                </a:solidFill>
              </a:rPr>
              <a:t>pre</a:t>
            </a:r>
            <a:r>
              <a:rPr lang="it-IT" sz="1800" dirty="0">
                <a:solidFill>
                  <a:prstClr val="black"/>
                </a:solidFill>
              </a:rPr>
              <a:t>-raccolta al solo scopo di ottimizzare il raccolto o la trebbiatura;</a:t>
            </a:r>
          </a:p>
          <a:p>
            <a:pPr lvl="0">
              <a:buClr>
                <a:srgbClr val="0BD0D9"/>
              </a:buClr>
            </a:pPr>
            <a:r>
              <a:rPr lang="it-IT" sz="1800" dirty="0">
                <a:solidFill>
                  <a:prstClr val="black"/>
                </a:solidFill>
              </a:rPr>
              <a:t>- inserimento nella sezione delle prescrizioni supplementari dell’etichetta in caso di impieghi non agricoli, della seguente frase: “</a:t>
            </a:r>
            <a:r>
              <a:rPr lang="it-IT" sz="1800" b="1" i="1" dirty="0">
                <a:solidFill>
                  <a:prstClr val="black"/>
                </a:solidFill>
              </a:rPr>
              <a:t>divieto, ai fini della protezione delle acque sotterranee, </a:t>
            </a:r>
            <a:r>
              <a:rPr lang="it-IT" sz="1800" b="1" dirty="0">
                <a:solidFill>
                  <a:prstClr val="black"/>
                </a:solidFill>
              </a:rPr>
              <a:t>dell’uso non agricolo su: suoli contenenti una percentuale di sabbia superiore all’80%; aree vulnerabili e zone di rispetto, di cui all’art. 93, comma 1 e all’art.94, comma 4, del Decreto legislativo</a:t>
            </a:r>
            <a:r>
              <a:rPr lang="it-IT" sz="1800" b="1" i="1" dirty="0">
                <a:solidFill>
                  <a:prstClr val="black"/>
                </a:solidFill>
              </a:rPr>
              <a:t>, n.152/2006</a:t>
            </a:r>
            <a:r>
              <a:rPr lang="it-IT" sz="1800" b="1" dirty="0">
                <a:solidFill>
                  <a:prstClr val="black"/>
                </a:solidFill>
              </a:rPr>
              <a:t>.</a:t>
            </a:r>
          </a:p>
          <a:p>
            <a:pPr lvl="0">
              <a:buClr>
                <a:srgbClr val="0BD0D9"/>
              </a:buClr>
            </a:pPr>
            <a:endParaRPr lang="it-IT" sz="1800" dirty="0">
              <a:solidFill>
                <a:prstClr val="black"/>
              </a:solidFill>
            </a:endParaRPr>
          </a:p>
          <a:p>
            <a:endParaRPr lang="it-IT" sz="1800" dirty="0"/>
          </a:p>
        </p:txBody>
      </p:sp>
      <p:sp>
        <p:nvSpPr>
          <p:cNvPr id="2" name="Titolo 1"/>
          <p:cNvSpPr>
            <a:spLocks noGrp="1"/>
          </p:cNvSpPr>
          <p:nvPr>
            <p:ph type="title"/>
          </p:nvPr>
        </p:nvSpPr>
        <p:spPr>
          <a:xfrm>
            <a:off x="457200" y="338328"/>
            <a:ext cx="8229600" cy="714408"/>
          </a:xfrm>
        </p:spPr>
        <p:txBody>
          <a:bodyPr>
            <a:normAutofit fontScale="90000"/>
          </a:bodyPr>
          <a:lstStyle/>
          <a:p>
            <a:r>
              <a:rPr lang="it-IT" b="1" dirty="0" smtClean="0">
                <a:solidFill>
                  <a:schemeClr val="tx1">
                    <a:lumMod val="95000"/>
                    <a:lumOff val="5000"/>
                  </a:schemeClr>
                </a:solidFill>
              </a:rPr>
              <a:t>Un caso: il </a:t>
            </a:r>
            <a:r>
              <a:rPr lang="it-IT" b="1" dirty="0" err="1" smtClean="0">
                <a:solidFill>
                  <a:schemeClr val="tx1">
                    <a:lumMod val="95000"/>
                    <a:lumOff val="5000"/>
                  </a:schemeClr>
                </a:solidFill>
              </a:rPr>
              <a:t>glifosate</a:t>
            </a:r>
            <a:endParaRPr lang="it-IT" b="1" dirty="0">
              <a:solidFill>
                <a:schemeClr val="tx1">
                  <a:lumMod val="95000"/>
                  <a:lumOff val="5000"/>
                </a:schemeClr>
              </a:solidFill>
            </a:endParaRPr>
          </a:p>
        </p:txBody>
      </p:sp>
    </p:spTree>
    <p:extLst>
      <p:ext uri="{BB962C8B-B14F-4D97-AF65-F5344CB8AC3E}">
        <p14:creationId xmlns:p14="http://schemas.microsoft.com/office/powerpoint/2010/main" val="3412687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3" y="1916832"/>
            <a:ext cx="8964487" cy="4680520"/>
          </a:xfrm>
        </p:spPr>
        <p:txBody>
          <a:bodyPr>
            <a:normAutofit/>
          </a:bodyPr>
          <a:lstStyle/>
          <a:p>
            <a:pPr marL="0" lvl="0" indent="0">
              <a:buClr>
                <a:srgbClr val="0BD0D9"/>
              </a:buClr>
              <a:buNone/>
            </a:pPr>
            <a:endParaRPr lang="it-IT" sz="800" dirty="0">
              <a:solidFill>
                <a:prstClr val="black"/>
              </a:solidFill>
            </a:endParaRPr>
          </a:p>
          <a:p>
            <a:pPr lvl="0">
              <a:buClr>
                <a:srgbClr val="0BD0D9"/>
              </a:buClr>
            </a:pPr>
            <a:r>
              <a:rPr lang="it-IT" sz="2000" b="1" dirty="0">
                <a:solidFill>
                  <a:prstClr val="black"/>
                </a:solidFill>
              </a:rPr>
              <a:t>Nelle acque superficiali monitorate della Toscana si ritrovano prodotti fitosanitari nel 80,7% dei punti di prelievo e nel 61,4% dei campioni investigati. Sono state trovate 78 sostanze: le più frequenti sono </a:t>
            </a:r>
            <a:r>
              <a:rPr lang="it-IT" sz="2000" b="1" dirty="0" err="1">
                <a:solidFill>
                  <a:prstClr val="black"/>
                </a:solidFill>
              </a:rPr>
              <a:t>ampa</a:t>
            </a:r>
            <a:r>
              <a:rPr lang="it-IT" sz="2000" b="1" dirty="0">
                <a:solidFill>
                  <a:prstClr val="black"/>
                </a:solidFill>
              </a:rPr>
              <a:t>, </a:t>
            </a:r>
            <a:r>
              <a:rPr lang="it-IT" sz="2000" b="1" dirty="0" err="1">
                <a:solidFill>
                  <a:prstClr val="black"/>
                </a:solidFill>
              </a:rPr>
              <a:t>glifosate</a:t>
            </a:r>
            <a:r>
              <a:rPr lang="it-IT" sz="2000" b="1" dirty="0">
                <a:solidFill>
                  <a:prstClr val="black"/>
                </a:solidFill>
              </a:rPr>
              <a:t>, </a:t>
            </a:r>
            <a:r>
              <a:rPr lang="it-IT" sz="2000" b="1" dirty="0" err="1">
                <a:solidFill>
                  <a:prstClr val="black"/>
                </a:solidFill>
              </a:rPr>
              <a:t>dimetomorf</a:t>
            </a:r>
            <a:r>
              <a:rPr lang="it-IT" sz="2000" b="1" dirty="0">
                <a:solidFill>
                  <a:prstClr val="black"/>
                </a:solidFill>
              </a:rPr>
              <a:t>, </a:t>
            </a:r>
            <a:r>
              <a:rPr lang="it-IT" sz="2000" b="1" dirty="0" err="1">
                <a:solidFill>
                  <a:prstClr val="black"/>
                </a:solidFill>
              </a:rPr>
              <a:t>imidacloprid</a:t>
            </a:r>
            <a:r>
              <a:rPr lang="it-IT" sz="2000" b="1" dirty="0">
                <a:solidFill>
                  <a:prstClr val="black"/>
                </a:solidFill>
              </a:rPr>
              <a:t> e </a:t>
            </a:r>
            <a:r>
              <a:rPr lang="it-IT" sz="2000" b="1" dirty="0" err="1">
                <a:solidFill>
                  <a:prstClr val="black"/>
                </a:solidFill>
              </a:rPr>
              <a:t>metalaxil</a:t>
            </a:r>
            <a:r>
              <a:rPr lang="it-IT" sz="2000" b="1" dirty="0">
                <a:solidFill>
                  <a:prstClr val="black"/>
                </a:solidFill>
              </a:rPr>
              <a:t>-m. Nelle acque sotterranee è stata riscontrata la presenza di residui pesticidi nel 46,8% dei punti e nel 31,1% dei campioni. Sono state rinvenute 49 sostanze: le più frequenti sono </a:t>
            </a:r>
            <a:r>
              <a:rPr lang="it-IT" sz="2000" b="1" dirty="0" err="1">
                <a:solidFill>
                  <a:prstClr val="black"/>
                </a:solidFill>
              </a:rPr>
              <a:t>ampa</a:t>
            </a:r>
            <a:r>
              <a:rPr lang="it-IT" sz="2000" b="1" dirty="0">
                <a:solidFill>
                  <a:prstClr val="black"/>
                </a:solidFill>
              </a:rPr>
              <a:t>, </a:t>
            </a:r>
            <a:r>
              <a:rPr lang="it-IT" sz="2000" b="1" dirty="0" err="1">
                <a:solidFill>
                  <a:prstClr val="black"/>
                </a:solidFill>
              </a:rPr>
              <a:t>oxadiazon</a:t>
            </a:r>
            <a:r>
              <a:rPr lang="it-IT" sz="2000" b="1" dirty="0">
                <a:solidFill>
                  <a:prstClr val="black"/>
                </a:solidFill>
              </a:rPr>
              <a:t> e atrazina </a:t>
            </a:r>
            <a:r>
              <a:rPr lang="it-IT" sz="2000" b="1" dirty="0" err="1">
                <a:solidFill>
                  <a:prstClr val="black"/>
                </a:solidFill>
              </a:rPr>
              <a:t>desetil</a:t>
            </a:r>
            <a:r>
              <a:rPr lang="it-IT" sz="2000" b="1" dirty="0" smtClean="0">
                <a:solidFill>
                  <a:prstClr val="black"/>
                </a:solidFill>
              </a:rPr>
              <a:t>.</a:t>
            </a:r>
          </a:p>
          <a:p>
            <a:pPr lvl="0">
              <a:buClr>
                <a:srgbClr val="0BD0D9"/>
              </a:buClr>
            </a:pPr>
            <a:endParaRPr lang="it-IT" sz="2000" b="1" dirty="0">
              <a:solidFill>
                <a:prstClr val="black"/>
              </a:solidFill>
            </a:endParaRPr>
          </a:p>
          <a:p>
            <a:pPr lvl="0">
              <a:buClr>
                <a:srgbClr val="0BD0D9"/>
              </a:buClr>
            </a:pPr>
            <a:r>
              <a:rPr lang="it-IT" sz="2000" b="1" dirty="0">
                <a:solidFill>
                  <a:prstClr val="black"/>
                </a:solidFill>
              </a:rPr>
              <a:t>Il </a:t>
            </a:r>
            <a:r>
              <a:rPr lang="it-IT" sz="2000" b="1" dirty="0" err="1">
                <a:solidFill>
                  <a:prstClr val="black"/>
                </a:solidFill>
              </a:rPr>
              <a:t>glifosate</a:t>
            </a:r>
            <a:r>
              <a:rPr lang="it-IT" sz="2000" b="1" dirty="0">
                <a:solidFill>
                  <a:prstClr val="black"/>
                </a:solidFill>
              </a:rPr>
              <a:t> si ritrova nel 27% delle acque superficiali e l’AMPA nel 49.2. </a:t>
            </a:r>
          </a:p>
          <a:p>
            <a:pPr marL="0" lvl="0" indent="0">
              <a:buClr>
                <a:srgbClr val="0BD0D9"/>
              </a:buClr>
              <a:buNone/>
            </a:pPr>
            <a:r>
              <a:rPr lang="it-IT" sz="2000" b="1" dirty="0">
                <a:solidFill>
                  <a:prstClr val="black"/>
                </a:solidFill>
              </a:rPr>
              <a:t> </a:t>
            </a:r>
          </a:p>
          <a:p>
            <a:pPr lvl="0">
              <a:buClr>
                <a:srgbClr val="0BD0D9"/>
              </a:buClr>
            </a:pPr>
            <a:r>
              <a:rPr lang="it-IT" sz="2000" b="1" dirty="0">
                <a:solidFill>
                  <a:prstClr val="black"/>
                </a:solidFill>
              </a:rPr>
              <a:t>Il trend 2002-2017 delle classificazioni delle acque sotterranee evidenzia nel 2017 un aumento dei corpi idrici con stato chimico scarso</a:t>
            </a:r>
          </a:p>
          <a:p>
            <a:pPr marL="0" lvl="0" indent="0">
              <a:buClr>
                <a:srgbClr val="0BD0D9"/>
              </a:buClr>
              <a:buNone/>
            </a:pPr>
            <a:r>
              <a:rPr lang="it-IT" sz="2000" b="1" dirty="0">
                <a:solidFill>
                  <a:prstClr val="black"/>
                </a:solidFill>
              </a:rPr>
              <a:t> </a:t>
            </a:r>
          </a:p>
          <a:p>
            <a:endParaRPr lang="it-IT" dirty="0"/>
          </a:p>
        </p:txBody>
      </p:sp>
      <p:sp>
        <p:nvSpPr>
          <p:cNvPr id="2" name="Titolo 1"/>
          <p:cNvSpPr>
            <a:spLocks noGrp="1"/>
          </p:cNvSpPr>
          <p:nvPr>
            <p:ph type="title"/>
          </p:nvPr>
        </p:nvSpPr>
        <p:spPr/>
        <p:txBody>
          <a:bodyPr>
            <a:normAutofit/>
          </a:bodyPr>
          <a:lstStyle/>
          <a:p>
            <a:r>
              <a:rPr lang="it-IT" b="1" dirty="0" smtClean="0">
                <a:solidFill>
                  <a:schemeClr val="tx1">
                    <a:lumMod val="95000"/>
                    <a:lumOff val="5000"/>
                  </a:schemeClr>
                </a:solidFill>
              </a:rPr>
              <a:t>LA SITUAZIONE DEI CORPI IDRICI</a:t>
            </a:r>
            <a:endParaRPr lang="it-IT" b="1" dirty="0">
              <a:solidFill>
                <a:schemeClr val="tx1">
                  <a:lumMod val="95000"/>
                  <a:lumOff val="5000"/>
                </a:schemeClr>
              </a:solidFill>
            </a:endParaRPr>
          </a:p>
        </p:txBody>
      </p:sp>
    </p:spTree>
    <p:extLst>
      <p:ext uri="{BB962C8B-B14F-4D97-AF65-F5344CB8AC3E}">
        <p14:creationId xmlns:p14="http://schemas.microsoft.com/office/powerpoint/2010/main" val="1787619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132856"/>
            <a:ext cx="8507287" cy="4725144"/>
          </a:xfrm>
        </p:spPr>
        <p:txBody>
          <a:bodyPr>
            <a:normAutofit/>
          </a:bodyPr>
          <a:lstStyle/>
          <a:p>
            <a:pPr lvl="0">
              <a:buClr>
                <a:srgbClr val="0BD0D9"/>
              </a:buClr>
            </a:pPr>
            <a:r>
              <a:rPr lang="it-IT" sz="2800" b="1" dirty="0">
                <a:solidFill>
                  <a:srgbClr val="002060"/>
                </a:solidFill>
              </a:rPr>
              <a:t>Il quadro normativo di riferimento in materia di acque e prodotti fitosanitari Direttiva 2000/60/CE, che istituisce un quadro per l'azione comunitaria in materia di acque</a:t>
            </a:r>
            <a:r>
              <a:rPr lang="it-IT" sz="2800" b="1" i="1" dirty="0">
                <a:solidFill>
                  <a:srgbClr val="002060"/>
                </a:solidFill>
              </a:rPr>
              <a:t>, </a:t>
            </a:r>
            <a:r>
              <a:rPr lang="it-IT" sz="2800" b="1" dirty="0">
                <a:solidFill>
                  <a:srgbClr val="002060"/>
                </a:solidFill>
              </a:rPr>
              <a:t>Direttiva 2009/128/CE del Parlamento Europeo e del Consiglio del 21 ottobre 2009 che</a:t>
            </a:r>
            <a:r>
              <a:rPr lang="it-IT" sz="2800" b="1" i="1" dirty="0">
                <a:solidFill>
                  <a:srgbClr val="002060"/>
                </a:solidFill>
              </a:rPr>
              <a:t> </a:t>
            </a:r>
            <a:r>
              <a:rPr lang="it-IT" sz="2800" b="1" dirty="0">
                <a:solidFill>
                  <a:srgbClr val="002060"/>
                </a:solidFill>
              </a:rPr>
              <a:t>istituisce un quadro per l’azione comunitaria ai fini dell’utilizzo sostenibile dei pesticidi Decreto Legislativo n. 30/2009 dal Decreto Legislativo 3 aprile 2006, n. 152 “Norme in materia ambientale</a:t>
            </a:r>
            <a:r>
              <a:rPr lang="it-IT" sz="2800" b="1" dirty="0" smtClean="0">
                <a:solidFill>
                  <a:srgbClr val="002060"/>
                </a:solidFill>
              </a:rPr>
              <a:t>”.</a:t>
            </a:r>
          </a:p>
          <a:p>
            <a:pPr marL="0" lvl="0" indent="0">
              <a:buClr>
                <a:srgbClr val="0BD0D9"/>
              </a:buClr>
              <a:buNone/>
            </a:pPr>
            <a:endParaRPr lang="it-IT" sz="2800" dirty="0" smtClean="0"/>
          </a:p>
        </p:txBody>
      </p:sp>
      <p:sp>
        <p:nvSpPr>
          <p:cNvPr id="2" name="Titolo 1"/>
          <p:cNvSpPr>
            <a:spLocks noGrp="1"/>
          </p:cNvSpPr>
          <p:nvPr>
            <p:ph type="title"/>
          </p:nvPr>
        </p:nvSpPr>
        <p:spPr/>
        <p:txBody>
          <a:bodyPr>
            <a:normAutofit fontScale="90000"/>
          </a:bodyPr>
          <a:lstStyle/>
          <a:p>
            <a:r>
              <a:rPr lang="it-IT" b="1" dirty="0" smtClean="0">
                <a:solidFill>
                  <a:schemeClr val="bg2">
                    <a:lumMod val="10000"/>
                  </a:schemeClr>
                </a:solidFill>
              </a:rPr>
              <a:t>Quadro normativo strettamente connesso: acque e fitosanitari</a:t>
            </a:r>
            <a:endParaRPr lang="it-IT" b="1" dirty="0">
              <a:solidFill>
                <a:schemeClr val="bg2">
                  <a:lumMod val="10000"/>
                </a:schemeClr>
              </a:solidFill>
            </a:endParaRPr>
          </a:p>
        </p:txBody>
      </p:sp>
    </p:spTree>
    <p:extLst>
      <p:ext uri="{BB962C8B-B14F-4D97-AF65-F5344CB8AC3E}">
        <p14:creationId xmlns:p14="http://schemas.microsoft.com/office/powerpoint/2010/main" val="713824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536" y="1772816"/>
            <a:ext cx="8568951" cy="435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b="1" dirty="0" smtClean="0">
                <a:solidFill>
                  <a:schemeClr val="tx1">
                    <a:lumMod val="95000"/>
                    <a:lumOff val="5000"/>
                  </a:schemeClr>
                </a:solidFill>
              </a:rPr>
              <a:t>ESITI MONITORAGGIO</a:t>
            </a:r>
            <a:endParaRPr lang="it-IT" b="1" dirty="0">
              <a:solidFill>
                <a:schemeClr val="tx1">
                  <a:lumMod val="95000"/>
                  <a:lumOff val="5000"/>
                </a:schemeClr>
              </a:solidFill>
            </a:endParaRPr>
          </a:p>
        </p:txBody>
      </p:sp>
    </p:spTree>
    <p:extLst>
      <p:ext uri="{BB962C8B-B14F-4D97-AF65-F5344CB8AC3E}">
        <p14:creationId xmlns:p14="http://schemas.microsoft.com/office/powerpoint/2010/main" val="1354479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indent="-342900"/>
            <a:endParaRPr lang="it-IT" dirty="0" smtClean="0"/>
          </a:p>
        </p:txBody>
      </p:sp>
      <p:sp>
        <p:nvSpPr>
          <p:cNvPr id="2" name="Titolo 1"/>
          <p:cNvSpPr>
            <a:spLocks noGrp="1"/>
          </p:cNvSpPr>
          <p:nvPr>
            <p:ph type="title"/>
          </p:nvPr>
        </p:nvSpPr>
        <p:spPr/>
        <p:txBody>
          <a:bodyPr/>
          <a:lstStyle/>
          <a:p>
            <a:endParaRPr lang="it-IT" dirty="0"/>
          </a:p>
        </p:txBody>
      </p:sp>
      <p:pic>
        <p:nvPicPr>
          <p:cNvPr id="2050" name="Picture 2" descr="C:\Users\alteradnl\Desktop\personale\acque sup-sott.tosca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9703"/>
            <a:ext cx="9144000" cy="487859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teradnl\Desktop\personale\valori acque tosca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5818"/>
            <a:ext cx="9144000" cy="51863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lteradnl\Desktop\personale\valori aqcue 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lteradnl\Desktop\personale\esiti monitoraggio sta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7" y="0"/>
            <a:ext cx="90767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92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74414" y="2674938"/>
            <a:ext cx="6603109"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fontScale="90000"/>
          </a:bodyPr>
          <a:lstStyle/>
          <a:p>
            <a:r>
              <a:rPr lang="it-IT" b="1" dirty="0" smtClean="0">
                <a:solidFill>
                  <a:schemeClr val="tx1">
                    <a:lumMod val="95000"/>
                    <a:lumOff val="5000"/>
                  </a:schemeClr>
                </a:solidFill>
              </a:rPr>
              <a:t>Punti di monitoraggio Toscana</a:t>
            </a:r>
            <a:br>
              <a:rPr lang="it-IT" b="1" dirty="0" smtClean="0">
                <a:solidFill>
                  <a:schemeClr val="tx1">
                    <a:lumMod val="95000"/>
                    <a:lumOff val="5000"/>
                  </a:schemeClr>
                </a:solidFill>
              </a:rPr>
            </a:br>
            <a:r>
              <a:rPr lang="it-IT" b="1" dirty="0" smtClean="0">
                <a:solidFill>
                  <a:schemeClr val="tx1">
                    <a:lumMod val="95000"/>
                    <a:lumOff val="5000"/>
                  </a:schemeClr>
                </a:solidFill>
              </a:rPr>
              <a:t>in rosso superamenti</a:t>
            </a:r>
            <a:endParaRPr lang="it-IT" b="1" dirty="0">
              <a:solidFill>
                <a:schemeClr val="tx1">
                  <a:lumMod val="95000"/>
                  <a:lumOff val="5000"/>
                </a:schemeClr>
              </a:solidFill>
            </a:endParaRPr>
          </a:p>
        </p:txBody>
      </p:sp>
    </p:spTree>
    <p:extLst>
      <p:ext uri="{BB962C8B-B14F-4D97-AF65-F5344CB8AC3E}">
        <p14:creationId xmlns:p14="http://schemas.microsoft.com/office/powerpoint/2010/main" val="3064009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5249" y="1484784"/>
            <a:ext cx="893927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rmAutofit/>
          </a:bodyPr>
          <a:lstStyle/>
          <a:p>
            <a:r>
              <a:rPr lang="it-IT" b="1" dirty="0" smtClean="0">
                <a:solidFill>
                  <a:schemeClr val="tx1">
                    <a:lumMod val="95000"/>
                    <a:lumOff val="5000"/>
                  </a:schemeClr>
                </a:solidFill>
              </a:rPr>
              <a:t>MONITORAGGIO ARPAT</a:t>
            </a:r>
            <a:endParaRPr lang="it-IT" b="1" dirty="0">
              <a:solidFill>
                <a:schemeClr val="tx1">
                  <a:lumMod val="95000"/>
                  <a:lumOff val="5000"/>
                </a:schemeClr>
              </a:solidFill>
            </a:endParaRPr>
          </a:p>
        </p:txBody>
      </p:sp>
    </p:spTree>
    <p:extLst>
      <p:ext uri="{BB962C8B-B14F-4D97-AF65-F5344CB8AC3E}">
        <p14:creationId xmlns:p14="http://schemas.microsoft.com/office/powerpoint/2010/main" val="3999143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9715" y="1340768"/>
            <a:ext cx="924371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b="1" dirty="0" smtClean="0">
                <a:solidFill>
                  <a:schemeClr val="tx1">
                    <a:lumMod val="95000"/>
                    <a:lumOff val="5000"/>
                  </a:schemeClr>
                </a:solidFill>
              </a:rPr>
              <a:t>PISTOIA-DATI ARPAT</a:t>
            </a:r>
            <a:endParaRPr lang="it-IT" b="1" dirty="0">
              <a:solidFill>
                <a:schemeClr val="tx1">
                  <a:lumMod val="95000"/>
                  <a:lumOff val="5000"/>
                </a:schemeClr>
              </a:solidFill>
            </a:endParaRPr>
          </a:p>
        </p:txBody>
      </p:sp>
    </p:spTree>
    <p:extLst>
      <p:ext uri="{BB962C8B-B14F-4D97-AF65-F5344CB8AC3E}">
        <p14:creationId xmlns:p14="http://schemas.microsoft.com/office/powerpoint/2010/main" val="23719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7544" y="1700808"/>
            <a:ext cx="842493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467544" y="692696"/>
            <a:ext cx="8229600" cy="276640"/>
          </a:xfrm>
        </p:spPr>
        <p:txBody>
          <a:bodyPr>
            <a:normAutofit fontScale="90000"/>
          </a:bodyPr>
          <a:lstStyle/>
          <a:p>
            <a:r>
              <a:rPr lang="it-IT" b="1" dirty="0" smtClean="0">
                <a:solidFill>
                  <a:schemeClr val="tx1">
                    <a:lumMod val="95000"/>
                    <a:lumOff val="5000"/>
                  </a:schemeClr>
                </a:solidFill>
              </a:rPr>
              <a:t>DATI ISPRA-MONITORAGGIO </a:t>
            </a:r>
            <a:endParaRPr lang="it-IT" b="1" dirty="0">
              <a:solidFill>
                <a:schemeClr val="tx1">
                  <a:lumMod val="95000"/>
                  <a:lumOff val="5000"/>
                </a:schemeClr>
              </a:solidFill>
            </a:endParaRPr>
          </a:p>
        </p:txBody>
      </p:sp>
    </p:spTree>
    <p:extLst>
      <p:ext uri="{BB962C8B-B14F-4D97-AF65-F5344CB8AC3E}">
        <p14:creationId xmlns:p14="http://schemas.microsoft.com/office/powerpoint/2010/main" val="2860237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sz="3600" b="1" dirty="0" err="1">
                <a:solidFill>
                  <a:schemeClr val="tx1">
                    <a:lumMod val="95000"/>
                    <a:lumOff val="5000"/>
                  </a:schemeClr>
                </a:solidFill>
              </a:rPr>
              <a:t>Azinfos</a:t>
            </a:r>
            <a:r>
              <a:rPr lang="it-IT" sz="3600" b="1" dirty="0">
                <a:solidFill>
                  <a:schemeClr val="tx1">
                    <a:lumMod val="95000"/>
                    <a:lumOff val="5000"/>
                  </a:schemeClr>
                </a:solidFill>
              </a:rPr>
              <a:t> </a:t>
            </a:r>
            <a:r>
              <a:rPr lang="it-IT" sz="3600" b="1" dirty="0" err="1">
                <a:solidFill>
                  <a:schemeClr val="tx1">
                    <a:lumMod val="95000"/>
                    <a:lumOff val="5000"/>
                  </a:schemeClr>
                </a:solidFill>
              </a:rPr>
              <a:t>ethyl</a:t>
            </a:r>
            <a:r>
              <a:rPr lang="it-IT" sz="3600" b="1" dirty="0">
                <a:solidFill>
                  <a:schemeClr val="tx1">
                    <a:lumMod val="95000"/>
                    <a:lumOff val="5000"/>
                  </a:schemeClr>
                </a:solidFill>
              </a:rPr>
              <a:t>, </a:t>
            </a:r>
            <a:r>
              <a:rPr lang="it-IT" sz="3600" b="1" dirty="0" err="1">
                <a:solidFill>
                  <a:schemeClr val="tx1">
                    <a:lumMod val="95000"/>
                    <a:lumOff val="5000"/>
                  </a:schemeClr>
                </a:solidFill>
              </a:rPr>
              <a:t>Azinfos</a:t>
            </a:r>
            <a:r>
              <a:rPr lang="it-IT" sz="3600" b="1" dirty="0">
                <a:solidFill>
                  <a:schemeClr val="tx1">
                    <a:lumMod val="95000"/>
                    <a:lumOff val="5000"/>
                  </a:schemeClr>
                </a:solidFill>
              </a:rPr>
              <a:t> </a:t>
            </a:r>
            <a:r>
              <a:rPr lang="it-IT" sz="3600" b="1" dirty="0" err="1">
                <a:solidFill>
                  <a:schemeClr val="tx1">
                    <a:lumMod val="95000"/>
                    <a:lumOff val="5000"/>
                  </a:schemeClr>
                </a:solidFill>
              </a:rPr>
              <a:t>methyl</a:t>
            </a:r>
            <a:r>
              <a:rPr lang="it-IT" sz="3600" b="1" dirty="0">
                <a:solidFill>
                  <a:schemeClr val="tx1">
                    <a:lumMod val="95000"/>
                    <a:lumOff val="5000"/>
                  </a:schemeClr>
                </a:solidFill>
              </a:rPr>
              <a:t>, </a:t>
            </a:r>
            <a:r>
              <a:rPr lang="it-IT" sz="3600" b="1" dirty="0" err="1">
                <a:solidFill>
                  <a:schemeClr val="tx1">
                    <a:lumMod val="95000"/>
                    <a:lumOff val="5000"/>
                  </a:schemeClr>
                </a:solidFill>
              </a:rPr>
              <a:t>Demeton</a:t>
            </a:r>
            <a:r>
              <a:rPr lang="it-IT" sz="3600" b="1" dirty="0">
                <a:solidFill>
                  <a:schemeClr val="tx1">
                    <a:lumMod val="95000"/>
                    <a:lumOff val="5000"/>
                  </a:schemeClr>
                </a:solidFill>
              </a:rPr>
              <a:t> S-metile, </a:t>
            </a:r>
            <a:r>
              <a:rPr lang="it-IT" sz="3600" b="1" dirty="0" err="1" smtClean="0">
                <a:solidFill>
                  <a:schemeClr val="tx1">
                    <a:lumMod val="95000"/>
                    <a:lumOff val="5000"/>
                  </a:schemeClr>
                </a:solidFill>
              </a:rPr>
              <a:t>Omethoate</a:t>
            </a:r>
            <a:r>
              <a:rPr lang="it-IT" sz="3600" b="1" dirty="0" smtClean="0">
                <a:solidFill>
                  <a:schemeClr val="tx1">
                    <a:lumMod val="95000"/>
                    <a:lumOff val="5000"/>
                  </a:schemeClr>
                </a:solidFill>
              </a:rPr>
              <a:t>, </a:t>
            </a:r>
            <a:r>
              <a:rPr lang="it-IT" sz="3600" b="1" dirty="0">
                <a:solidFill>
                  <a:schemeClr val="tx1">
                    <a:lumMod val="95000"/>
                    <a:lumOff val="5000"/>
                  </a:schemeClr>
                </a:solidFill>
              </a:rPr>
              <a:t>non sono </a:t>
            </a:r>
            <a:r>
              <a:rPr lang="it-IT" sz="3600" b="1" dirty="0" smtClean="0">
                <a:solidFill>
                  <a:schemeClr val="tx1">
                    <a:lumMod val="95000"/>
                    <a:lumOff val="5000"/>
                  </a:schemeClr>
                </a:solidFill>
              </a:rPr>
              <a:t>autorizzati al commercio; </a:t>
            </a:r>
            <a:r>
              <a:rPr lang="it-IT" sz="3600" b="1" dirty="0" err="1">
                <a:solidFill>
                  <a:schemeClr val="tx1">
                    <a:lumMod val="95000"/>
                    <a:lumOff val="5000"/>
                  </a:schemeClr>
                </a:solidFill>
              </a:rPr>
              <a:t>clorpirifos</a:t>
            </a:r>
            <a:r>
              <a:rPr lang="it-IT" sz="3600" b="1" dirty="0">
                <a:solidFill>
                  <a:schemeClr val="tx1">
                    <a:lumMod val="95000"/>
                    <a:lumOff val="5000"/>
                  </a:schemeClr>
                </a:solidFill>
              </a:rPr>
              <a:t> è in </a:t>
            </a:r>
            <a:r>
              <a:rPr lang="it-IT" sz="3600" b="1" dirty="0" smtClean="0">
                <a:solidFill>
                  <a:schemeClr val="tx1">
                    <a:lumMod val="95000"/>
                    <a:lumOff val="5000"/>
                  </a:schemeClr>
                </a:solidFill>
              </a:rPr>
              <a:t>scadenza, </a:t>
            </a:r>
            <a:r>
              <a:rPr lang="it-IT" sz="3600" b="1" dirty="0">
                <a:solidFill>
                  <a:schemeClr val="tx1">
                    <a:lumMod val="95000"/>
                    <a:lumOff val="5000"/>
                  </a:schemeClr>
                </a:solidFill>
              </a:rPr>
              <a:t>prorogato fino al 2020.</a:t>
            </a:r>
          </a:p>
          <a:p>
            <a:endParaRPr lang="it-IT" sz="3600" b="1" dirty="0">
              <a:solidFill>
                <a:schemeClr val="tx1">
                  <a:lumMod val="95000"/>
                  <a:lumOff val="5000"/>
                </a:schemeClr>
              </a:solidFill>
            </a:endParaRPr>
          </a:p>
        </p:txBody>
      </p:sp>
      <p:sp>
        <p:nvSpPr>
          <p:cNvPr id="3" name="Titolo 2"/>
          <p:cNvSpPr>
            <a:spLocks noGrp="1"/>
          </p:cNvSpPr>
          <p:nvPr>
            <p:ph type="title"/>
          </p:nvPr>
        </p:nvSpPr>
        <p:spPr/>
        <p:txBody>
          <a:bodyPr>
            <a:normAutofit fontScale="90000"/>
          </a:bodyPr>
          <a:lstStyle/>
          <a:p>
            <a:r>
              <a:rPr lang="it-IT" b="1" dirty="0" smtClean="0">
                <a:solidFill>
                  <a:schemeClr val="tx1">
                    <a:lumMod val="95000"/>
                    <a:lumOff val="5000"/>
                  </a:schemeClr>
                </a:solidFill>
              </a:rPr>
              <a:t>Sostanze non autorizzate al commercio-Ministero della salute</a:t>
            </a:r>
            <a:endParaRPr lang="it-IT" b="1" dirty="0">
              <a:solidFill>
                <a:schemeClr val="tx1">
                  <a:lumMod val="95000"/>
                  <a:lumOff val="5000"/>
                </a:schemeClr>
              </a:solidFill>
            </a:endParaRPr>
          </a:p>
        </p:txBody>
      </p:sp>
    </p:spTree>
    <p:extLst>
      <p:ext uri="{BB962C8B-B14F-4D97-AF65-F5344CB8AC3E}">
        <p14:creationId xmlns:p14="http://schemas.microsoft.com/office/powerpoint/2010/main" val="3664844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teradnl\Desktop\personale\prodotti autorizzati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1591056"/>
            <a:ext cx="8964488" cy="490540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b="1" dirty="0" smtClean="0">
                <a:solidFill>
                  <a:schemeClr val="tx1">
                    <a:lumMod val="95000"/>
                    <a:lumOff val="5000"/>
                  </a:schemeClr>
                </a:solidFill>
              </a:rPr>
              <a:t>Sostanze autorizzate</a:t>
            </a:r>
            <a:endParaRPr lang="it-IT" b="1" dirty="0">
              <a:solidFill>
                <a:schemeClr val="tx1">
                  <a:lumMod val="95000"/>
                  <a:lumOff val="5000"/>
                </a:schemeClr>
              </a:solidFill>
            </a:endParaRPr>
          </a:p>
        </p:txBody>
      </p:sp>
    </p:spTree>
    <p:extLst>
      <p:ext uri="{BB962C8B-B14F-4D97-AF65-F5344CB8AC3E}">
        <p14:creationId xmlns:p14="http://schemas.microsoft.com/office/powerpoint/2010/main" val="4007468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teradnl\Desktop\personale\prodotti autorizzati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483" y="1196753"/>
            <a:ext cx="7217686" cy="512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dirty="0"/>
          </a:p>
        </p:txBody>
      </p:sp>
    </p:spTree>
    <p:extLst>
      <p:ext uri="{BB962C8B-B14F-4D97-AF65-F5344CB8AC3E}">
        <p14:creationId xmlns:p14="http://schemas.microsoft.com/office/powerpoint/2010/main" val="1114539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teradnl\Desktop\personale\prodotti autorizzati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76046" y="2674938"/>
            <a:ext cx="5199845" cy="345122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flipV="1">
            <a:off x="457200" y="658369"/>
            <a:ext cx="8229600" cy="45719"/>
          </a:xfrm>
        </p:spPr>
        <p:txBody>
          <a:bodyPr>
            <a:normAutofit fontScale="90000"/>
          </a:bodyPr>
          <a:lstStyle/>
          <a:p>
            <a:endParaRPr lang="it-IT" dirty="0"/>
          </a:p>
        </p:txBody>
      </p:sp>
    </p:spTree>
    <p:extLst>
      <p:ext uri="{BB962C8B-B14F-4D97-AF65-F5344CB8AC3E}">
        <p14:creationId xmlns:p14="http://schemas.microsoft.com/office/powerpoint/2010/main" val="2578653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772816"/>
            <a:ext cx="9144000" cy="4869160"/>
          </a:xfrm>
        </p:spPr>
        <p:txBody>
          <a:bodyPr>
            <a:normAutofit fontScale="25000" lnSpcReduction="20000"/>
          </a:bodyPr>
          <a:lstStyle/>
          <a:p>
            <a:pPr marL="0" lvl="0" indent="0">
              <a:buClr>
                <a:srgbClr val="0BD0D9"/>
              </a:buClr>
              <a:buNone/>
            </a:pPr>
            <a:endParaRPr lang="it-IT" sz="8000" dirty="0" smtClean="0"/>
          </a:p>
          <a:p>
            <a:pPr lvl="0">
              <a:buClr>
                <a:srgbClr val="0BD0D9"/>
              </a:buClr>
            </a:pPr>
            <a:r>
              <a:rPr lang="it-IT" sz="8000" dirty="0" smtClean="0">
                <a:solidFill>
                  <a:prstClr val="black"/>
                </a:solidFill>
              </a:rPr>
              <a:t> </a:t>
            </a:r>
            <a:r>
              <a:rPr lang="it-IT" sz="8000" b="1" u="sng" dirty="0">
                <a:solidFill>
                  <a:schemeClr val="tx1">
                    <a:lumMod val="95000"/>
                    <a:lumOff val="5000"/>
                  </a:schemeClr>
                </a:solidFill>
              </a:rPr>
              <a:t>La Direttiva 128/2009 articolo 11” Misure specifiche per la tutela dell’ambiente acquatico e dell’acqua non potabile” che recita</a:t>
            </a:r>
            <a:r>
              <a:rPr lang="it-IT" sz="8000" b="1" dirty="0">
                <a:solidFill>
                  <a:schemeClr val="tx1">
                    <a:lumMod val="95000"/>
                    <a:lumOff val="5000"/>
                  </a:schemeClr>
                </a:solidFill>
              </a:rPr>
              <a:t>:</a:t>
            </a:r>
          </a:p>
          <a:p>
            <a:pPr marL="914400" lvl="0" indent="-914400">
              <a:buClr>
                <a:srgbClr val="0BD0D9"/>
              </a:buClr>
              <a:buAutoNum type="arabicPeriod"/>
            </a:pPr>
            <a:r>
              <a:rPr lang="it-IT" sz="8000" b="1" dirty="0">
                <a:solidFill>
                  <a:schemeClr val="tx1">
                    <a:lumMod val="95000"/>
                    <a:lumOff val="5000"/>
                  </a:schemeClr>
                </a:solidFill>
              </a:rPr>
              <a:t>Gli Stati membri assicurano che siano adottate misure appropriate per tutelare l’ambiente acquatico e le fonti di approvvigionamento di acqua potabile dall’impatto dei pesticidi. Tali misure supportano e sono compatibili con le pertinenti disposizioni della direttiva 2000/60/CE e del regolamento (CE) n. 1107/2009. </a:t>
            </a:r>
            <a:endParaRPr lang="it-IT" sz="8000" b="1" dirty="0" smtClean="0">
              <a:solidFill>
                <a:schemeClr val="tx1">
                  <a:lumMod val="95000"/>
                  <a:lumOff val="5000"/>
                </a:schemeClr>
              </a:solidFill>
            </a:endParaRPr>
          </a:p>
          <a:p>
            <a:pPr marL="914400" lvl="0" indent="-914400">
              <a:buClr>
                <a:srgbClr val="0BD0D9"/>
              </a:buClr>
              <a:buAutoNum type="arabicPeriod"/>
            </a:pPr>
            <a:endParaRPr lang="it-IT" sz="8000" b="1" dirty="0">
              <a:solidFill>
                <a:schemeClr val="tx1">
                  <a:lumMod val="95000"/>
                  <a:lumOff val="5000"/>
                </a:schemeClr>
              </a:solidFill>
            </a:endParaRPr>
          </a:p>
          <a:p>
            <a:pPr marL="914400" lvl="0" indent="-914400">
              <a:buClr>
                <a:srgbClr val="0BD0D9"/>
              </a:buClr>
              <a:buAutoNum type="arabicPeriod"/>
            </a:pPr>
            <a:r>
              <a:rPr lang="it-IT" sz="8000" b="1" dirty="0">
                <a:solidFill>
                  <a:schemeClr val="tx1">
                    <a:lumMod val="95000"/>
                    <a:lumOff val="5000"/>
                  </a:schemeClr>
                </a:solidFill>
              </a:rPr>
              <a:t>Le misure di cui al paragrafo 1 comprendono: a) dare preferenza ai pesticidi che non sono classificati pericolosi per l’ambiente acquatico ai sensi della direttiva 1999/45/CE, né contengono sostanze pericolose prioritarie di cui all’articolo 16, paragrafo 3, della direttiva 2000/60/CE; b) dare preferenza da dare alle tecniche di applicazione più efficienti, quali l’uso di attrezzature di applicazione dei pesticidi a bassa dispersione soprattutto nelle colture verticali, quali frutteti, luppolo e in vigneti; c) ricorso a misure di mitigazione che riducano al minimo i rischi di inquinamento al di fuori del sito causato da dispersione dei prodotti irrorati, drenaggio e ruscellamento. </a:t>
            </a:r>
          </a:p>
          <a:p>
            <a:r>
              <a:rPr lang="it-IT" b="1" dirty="0" smtClean="0">
                <a:solidFill>
                  <a:schemeClr val="tx1">
                    <a:lumMod val="95000"/>
                    <a:lumOff val="5000"/>
                  </a:schemeClr>
                </a:solidFill>
              </a:rPr>
              <a:t>.</a:t>
            </a:r>
            <a:endParaRPr lang="it-IT" b="1" dirty="0">
              <a:solidFill>
                <a:schemeClr val="tx1">
                  <a:lumMod val="95000"/>
                  <a:lumOff val="5000"/>
                </a:schemeClr>
              </a:solidFill>
            </a:endParaRPr>
          </a:p>
        </p:txBody>
      </p:sp>
      <p:sp>
        <p:nvSpPr>
          <p:cNvPr id="2" name="Titolo 1"/>
          <p:cNvSpPr>
            <a:spLocks noGrp="1"/>
          </p:cNvSpPr>
          <p:nvPr>
            <p:ph type="title"/>
          </p:nvPr>
        </p:nvSpPr>
        <p:spPr/>
        <p:txBody>
          <a:bodyPr>
            <a:noAutofit/>
          </a:bodyPr>
          <a:lstStyle/>
          <a:p>
            <a:r>
              <a:rPr lang="it-IT" sz="4000" b="1" dirty="0">
                <a:solidFill>
                  <a:schemeClr val="bg2">
                    <a:lumMod val="10000"/>
                  </a:schemeClr>
                </a:solidFill>
              </a:rPr>
              <a:t>Quadro normativo strettamente connesso: acque e fitosanitari</a:t>
            </a:r>
          </a:p>
        </p:txBody>
      </p:sp>
    </p:spTree>
    <p:extLst>
      <p:ext uri="{BB962C8B-B14F-4D97-AF65-F5344CB8AC3E}">
        <p14:creationId xmlns:p14="http://schemas.microsoft.com/office/powerpoint/2010/main" val="33707194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teradnl\Desktop\personale\prodotti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 y="1484785"/>
            <a:ext cx="8284369" cy="483981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dirty="0"/>
          </a:p>
        </p:txBody>
      </p:sp>
    </p:spTree>
    <p:extLst>
      <p:ext uri="{BB962C8B-B14F-4D97-AF65-F5344CB8AC3E}">
        <p14:creationId xmlns:p14="http://schemas.microsoft.com/office/powerpoint/2010/main" val="1875212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lteradnl\Desktop\personale\prodotti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583" y="1124745"/>
            <a:ext cx="7079470" cy="519985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3032460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teradnl\Desktop\personale\prodotti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154" y="1628801"/>
            <a:ext cx="8418456" cy="46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dirty="0"/>
          </a:p>
        </p:txBody>
      </p:sp>
    </p:spTree>
    <p:extLst>
      <p:ext uri="{BB962C8B-B14F-4D97-AF65-F5344CB8AC3E}">
        <p14:creationId xmlns:p14="http://schemas.microsoft.com/office/powerpoint/2010/main" val="2301873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lteradnl\Desktop\personale\prodotti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08927"/>
            <a:ext cx="6868147" cy="531567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2070294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lteradnl\Desktop\personale\prodotti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9" y="1064073"/>
            <a:ext cx="6672040" cy="526052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1105596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teradnl\Desktop\personale\prodotti9.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1538" y="908720"/>
            <a:ext cx="7408862" cy="514925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186674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teradnl\Desktop\personale\pistoia\valori aqcue pt.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83568" y="620688"/>
            <a:ext cx="7920880" cy="550547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endParaRPr lang="it-IT" dirty="0"/>
          </a:p>
        </p:txBody>
      </p:sp>
    </p:spTree>
    <p:extLst>
      <p:ext uri="{BB962C8B-B14F-4D97-AF65-F5344CB8AC3E}">
        <p14:creationId xmlns:p14="http://schemas.microsoft.com/office/powerpoint/2010/main" val="765658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lgn="ctr">
              <a:buNone/>
            </a:pPr>
            <a:r>
              <a:rPr lang="it-IT" sz="3600" b="1" i="1" dirty="0" smtClean="0">
                <a:solidFill>
                  <a:schemeClr val="tx1">
                    <a:lumMod val="95000"/>
                    <a:lumOff val="5000"/>
                  </a:schemeClr>
                </a:solidFill>
              </a:rPr>
              <a:t>Considerate </a:t>
            </a:r>
            <a:r>
              <a:rPr lang="it-IT" sz="3600" b="1" i="1" dirty="0">
                <a:solidFill>
                  <a:schemeClr val="tx1">
                    <a:lumMod val="95000"/>
                    <a:lumOff val="5000"/>
                  </a:schemeClr>
                </a:solidFill>
              </a:rPr>
              <a:t>la vostra semenza:</a:t>
            </a:r>
            <a:br>
              <a:rPr lang="it-IT" sz="3600" b="1" i="1" dirty="0">
                <a:solidFill>
                  <a:schemeClr val="tx1">
                    <a:lumMod val="95000"/>
                    <a:lumOff val="5000"/>
                  </a:schemeClr>
                </a:solidFill>
              </a:rPr>
            </a:br>
            <a:r>
              <a:rPr lang="it-IT" sz="3600" b="1" i="1" dirty="0">
                <a:solidFill>
                  <a:schemeClr val="tx1">
                    <a:lumMod val="95000"/>
                    <a:lumOff val="5000"/>
                  </a:schemeClr>
                </a:solidFill>
              </a:rPr>
              <a:t>fatti non foste a viver come bruti,</a:t>
            </a:r>
            <a:br>
              <a:rPr lang="it-IT" sz="3600" b="1" i="1" dirty="0">
                <a:solidFill>
                  <a:schemeClr val="tx1">
                    <a:lumMod val="95000"/>
                    <a:lumOff val="5000"/>
                  </a:schemeClr>
                </a:solidFill>
              </a:rPr>
            </a:br>
            <a:r>
              <a:rPr lang="it-IT" sz="3600" b="1" i="1" dirty="0">
                <a:solidFill>
                  <a:schemeClr val="tx1">
                    <a:lumMod val="95000"/>
                    <a:lumOff val="5000"/>
                  </a:schemeClr>
                </a:solidFill>
              </a:rPr>
              <a:t>ma per seguir </a:t>
            </a:r>
            <a:r>
              <a:rPr lang="it-IT" sz="3600" b="1" i="1" dirty="0" err="1">
                <a:solidFill>
                  <a:schemeClr val="tx1">
                    <a:lumMod val="95000"/>
                    <a:lumOff val="5000"/>
                  </a:schemeClr>
                </a:solidFill>
              </a:rPr>
              <a:t>virtute</a:t>
            </a:r>
            <a:r>
              <a:rPr lang="it-IT" sz="3600" b="1" i="1" dirty="0">
                <a:solidFill>
                  <a:schemeClr val="tx1">
                    <a:lumMod val="95000"/>
                    <a:lumOff val="5000"/>
                  </a:schemeClr>
                </a:solidFill>
              </a:rPr>
              <a:t> e </a:t>
            </a:r>
            <a:r>
              <a:rPr lang="it-IT" sz="3600" b="1" i="1" dirty="0" err="1" smtClean="0">
                <a:solidFill>
                  <a:schemeClr val="tx1">
                    <a:lumMod val="95000"/>
                    <a:lumOff val="5000"/>
                  </a:schemeClr>
                </a:solidFill>
              </a:rPr>
              <a:t>canoscenza</a:t>
            </a:r>
            <a:endParaRPr lang="it-IT" sz="3600" b="1" i="1" dirty="0" smtClean="0">
              <a:solidFill>
                <a:schemeClr val="tx1">
                  <a:lumMod val="95000"/>
                  <a:lumOff val="5000"/>
                </a:schemeClr>
              </a:solidFill>
            </a:endParaRPr>
          </a:p>
          <a:p>
            <a:pPr marL="0" indent="0" algn="ctr">
              <a:buNone/>
            </a:pPr>
            <a:r>
              <a:rPr lang="it-IT" sz="3600" b="1" i="1" dirty="0" smtClean="0">
                <a:solidFill>
                  <a:schemeClr val="tx1">
                    <a:lumMod val="95000"/>
                    <a:lumOff val="5000"/>
                  </a:schemeClr>
                </a:solidFill>
              </a:rPr>
              <a:t>Dante</a:t>
            </a:r>
          </a:p>
          <a:p>
            <a:endParaRPr lang="it-IT" dirty="0"/>
          </a:p>
          <a:p>
            <a:endParaRPr lang="it-IT" dirty="0"/>
          </a:p>
        </p:txBody>
      </p:sp>
      <p:sp>
        <p:nvSpPr>
          <p:cNvPr id="2" name="Titolo 1"/>
          <p:cNvSpPr>
            <a:spLocks noGrp="1"/>
          </p:cNvSpPr>
          <p:nvPr>
            <p:ph type="title"/>
          </p:nvPr>
        </p:nvSpPr>
        <p:spPr/>
        <p:txBody>
          <a:bodyPr>
            <a:normAutofit fontScale="90000"/>
          </a:bodyPr>
          <a:lstStyle/>
          <a:p>
            <a:r>
              <a:rPr lang="it-IT" b="1" dirty="0">
                <a:solidFill>
                  <a:schemeClr val="tx1">
                    <a:lumMod val="95000"/>
                    <a:lumOff val="5000"/>
                  </a:schemeClr>
                </a:solidFill>
              </a:rPr>
              <a:t>GRAZIE DELL’ATTENZIONE</a:t>
            </a:r>
            <a:br>
              <a:rPr lang="it-IT" b="1" dirty="0">
                <a:solidFill>
                  <a:schemeClr val="tx1">
                    <a:lumMod val="95000"/>
                    <a:lumOff val="5000"/>
                  </a:schemeClr>
                </a:solidFill>
              </a:rPr>
            </a:br>
            <a:endParaRPr lang="it-IT" b="1" dirty="0">
              <a:solidFill>
                <a:schemeClr val="tx1">
                  <a:lumMod val="95000"/>
                  <a:lumOff val="5000"/>
                </a:schemeClr>
              </a:solidFill>
            </a:endParaRPr>
          </a:p>
        </p:txBody>
      </p:sp>
    </p:spTree>
    <p:extLst>
      <p:ext uri="{BB962C8B-B14F-4D97-AF65-F5344CB8AC3E}">
        <p14:creationId xmlns:p14="http://schemas.microsoft.com/office/powerpoint/2010/main" val="540788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844824"/>
            <a:ext cx="8964488" cy="5054740"/>
          </a:xfrm>
        </p:spPr>
        <p:txBody>
          <a:bodyPr>
            <a:normAutofit fontScale="55000" lnSpcReduction="20000"/>
          </a:bodyPr>
          <a:lstStyle/>
          <a:p>
            <a:pPr marL="0" lvl="0" indent="0">
              <a:buClr>
                <a:srgbClr val="0BD0D9"/>
              </a:buClr>
              <a:buNone/>
            </a:pPr>
            <a:endParaRPr lang="it-IT" dirty="0" smtClean="0"/>
          </a:p>
          <a:p>
            <a:pPr>
              <a:buClr>
                <a:srgbClr val="0BD0D9"/>
              </a:buClr>
            </a:pPr>
            <a:r>
              <a:rPr lang="it-IT" sz="4400" b="1" dirty="0">
                <a:solidFill>
                  <a:schemeClr val="tx1">
                    <a:lumMod val="95000"/>
                    <a:lumOff val="5000"/>
                  </a:schemeClr>
                </a:solidFill>
              </a:rPr>
              <a:t>Direttiva 128/2009 articolo 11” Misure specifiche per la tutela dell’ambiente acquatico e dell’acqua </a:t>
            </a:r>
            <a:r>
              <a:rPr lang="it-IT" sz="4400" b="1" dirty="0" smtClean="0">
                <a:solidFill>
                  <a:schemeClr val="tx1">
                    <a:lumMod val="95000"/>
                    <a:lumOff val="5000"/>
                  </a:schemeClr>
                </a:solidFill>
              </a:rPr>
              <a:t>:</a:t>
            </a:r>
          </a:p>
          <a:p>
            <a:pPr>
              <a:buClr>
                <a:srgbClr val="0BD0D9"/>
              </a:buClr>
            </a:pPr>
            <a:endParaRPr lang="it-IT" sz="4400" b="1" dirty="0">
              <a:solidFill>
                <a:schemeClr val="tx1">
                  <a:lumMod val="95000"/>
                  <a:lumOff val="5000"/>
                </a:schemeClr>
              </a:solidFill>
            </a:endParaRPr>
          </a:p>
          <a:p>
            <a:pPr marL="0" indent="0">
              <a:buClr>
                <a:srgbClr val="0BD0D9"/>
              </a:buClr>
              <a:buFont typeface="Symbol" pitchFamily="18" charset="2"/>
              <a:buNone/>
            </a:pPr>
            <a:r>
              <a:rPr lang="it-IT" sz="4400" b="1" dirty="0">
                <a:solidFill>
                  <a:schemeClr val="tx1">
                    <a:lumMod val="95000"/>
                    <a:lumOff val="5000"/>
                  </a:schemeClr>
                </a:solidFill>
              </a:rPr>
              <a:t>Esse includono la creazione di aree di rispetto di dimensioni appropriate per la tutela degli organismi acquatici non bersaglio e di aree di salvaguardia per le acque superficiali e sotterranee utilizzate per l’estrazione di acqua potabile, nelle quali sia vietato applicare o stoccare pesticidi; d) la riduzione, per quanto possibile, o l’eliminazione dell’applicazione dei pesticidi sulle o lungo le strade, le linee ferroviarie, le superfici molto permeabili o altre infrastrutture in prossimità di acque superficiali o sotterranee oppure su superfici impermeabilizzate che presentano un rischio elevato di dilavamento nelle acque superficiali o nei sistemi fognari </a:t>
            </a:r>
          </a:p>
          <a:p>
            <a:endParaRPr lang="it-IT" sz="4400" b="1" dirty="0">
              <a:solidFill>
                <a:schemeClr val="tx1">
                  <a:lumMod val="95000"/>
                  <a:lumOff val="5000"/>
                </a:schemeClr>
              </a:solidFill>
            </a:endParaRPr>
          </a:p>
          <a:p>
            <a:r>
              <a:rPr lang="it-IT" sz="4400" b="1" dirty="0">
                <a:solidFill>
                  <a:schemeClr val="tx1">
                    <a:lumMod val="95000"/>
                    <a:lumOff val="5000"/>
                  </a:schemeClr>
                </a:solidFill>
              </a:rPr>
              <a:t>.</a:t>
            </a:r>
          </a:p>
        </p:txBody>
      </p:sp>
      <p:sp>
        <p:nvSpPr>
          <p:cNvPr id="2" name="Titolo 1"/>
          <p:cNvSpPr>
            <a:spLocks noGrp="1"/>
          </p:cNvSpPr>
          <p:nvPr>
            <p:ph type="title"/>
          </p:nvPr>
        </p:nvSpPr>
        <p:spPr/>
        <p:txBody>
          <a:bodyPr>
            <a:noAutofit/>
          </a:bodyPr>
          <a:lstStyle/>
          <a:p>
            <a:r>
              <a:rPr lang="it-IT" sz="4000" b="1" dirty="0">
                <a:solidFill>
                  <a:schemeClr val="bg2">
                    <a:lumMod val="10000"/>
                  </a:schemeClr>
                </a:solidFill>
              </a:rPr>
              <a:t>Quadro normativo strettamente connesso: acque e fitosanitari</a:t>
            </a:r>
          </a:p>
        </p:txBody>
      </p:sp>
    </p:spTree>
    <p:extLst>
      <p:ext uri="{BB962C8B-B14F-4D97-AF65-F5344CB8AC3E}">
        <p14:creationId xmlns:p14="http://schemas.microsoft.com/office/powerpoint/2010/main" val="23626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988840"/>
            <a:ext cx="8820472" cy="4869160"/>
          </a:xfrm>
        </p:spPr>
        <p:txBody>
          <a:bodyPr/>
          <a:lstStyle/>
          <a:p>
            <a:pPr lvl="0">
              <a:buClr>
                <a:srgbClr val="0BD0D9"/>
              </a:buClr>
            </a:pPr>
            <a:r>
              <a:rPr lang="it-IT" dirty="0" smtClean="0"/>
              <a:t>……….</a:t>
            </a:r>
            <a:r>
              <a:rPr lang="it-IT" b="1" dirty="0" smtClean="0">
                <a:solidFill>
                  <a:schemeClr val="tx1">
                    <a:lumMod val="95000"/>
                    <a:lumOff val="5000"/>
                  </a:schemeClr>
                </a:solidFill>
              </a:rPr>
              <a:t>gli </a:t>
            </a:r>
            <a:r>
              <a:rPr lang="it-IT" b="1" dirty="0">
                <a:solidFill>
                  <a:schemeClr val="tx1">
                    <a:lumMod val="95000"/>
                    <a:lumOff val="5000"/>
                  </a:schemeClr>
                </a:solidFill>
              </a:rPr>
              <a:t>Stati membri adottino piani d'azione nazionali per definire gli obiettivi e individuare le misure per la riduzione dell'impatto e dei rischi per la  salute umana e l'ambiente conseguenti all'utilizzo dei prodotti fitosanitari e per incoraggiare lo sviluppo e l'introduzione della difesa integrata e di approcci o tecniche alternativi al fine di ridurre la dipendenza dall'utilizzo dei prodotti fitosanitari</a:t>
            </a:r>
            <a:endParaRPr lang="it-IT" b="1" dirty="0" smtClean="0">
              <a:solidFill>
                <a:schemeClr val="tx1">
                  <a:lumMod val="95000"/>
                  <a:lumOff val="5000"/>
                </a:schemeClr>
              </a:solidFill>
              <a:hlinkClick r:id="rId2" tooltip="Apre file pdf"/>
            </a:endParaRPr>
          </a:p>
          <a:p>
            <a:r>
              <a:rPr lang="it-IT" b="1" dirty="0" smtClean="0">
                <a:solidFill>
                  <a:schemeClr val="tx1">
                    <a:lumMod val="95000"/>
                    <a:lumOff val="5000"/>
                  </a:schemeClr>
                </a:solidFill>
              </a:rPr>
              <a:t>Il </a:t>
            </a:r>
            <a:r>
              <a:rPr lang="it-IT" b="1" dirty="0">
                <a:solidFill>
                  <a:schemeClr val="tx1">
                    <a:lumMod val="95000"/>
                    <a:lumOff val="5000"/>
                  </a:schemeClr>
                </a:solidFill>
              </a:rPr>
              <a:t>Decreto legislativo n.150/2012 all’ art. 14 “Misure specifiche per la tutela dell'ambiente acquatico e dell'acqua potabile” indica: </a:t>
            </a:r>
          </a:p>
          <a:p>
            <a:r>
              <a:rPr lang="it-IT" b="1" dirty="0" smtClean="0">
                <a:solidFill>
                  <a:schemeClr val="tx1">
                    <a:lumMod val="95000"/>
                    <a:lumOff val="5000"/>
                  </a:schemeClr>
                </a:solidFill>
              </a:rPr>
              <a:t>1</a:t>
            </a:r>
            <a:r>
              <a:rPr lang="it-IT" b="1" dirty="0">
                <a:solidFill>
                  <a:schemeClr val="tx1">
                    <a:lumMod val="95000"/>
                    <a:lumOff val="5000"/>
                  </a:schemeClr>
                </a:solidFill>
              </a:rPr>
              <a:t>.  Il Piano definisce le misure appropriate per la tutela dell'ambiente acquatico e delle fonti di approvvigionamento di acqua potabile dall'impatto dei prodotti fitosanitari. </a:t>
            </a:r>
          </a:p>
          <a:p>
            <a:pPr marL="0" lvl="0" indent="0">
              <a:buClr>
                <a:srgbClr val="0BD0D9"/>
              </a:buClr>
              <a:buNone/>
            </a:pPr>
            <a:endParaRPr lang="it-IT" sz="1000" b="1" dirty="0">
              <a:solidFill>
                <a:schemeClr val="tx1">
                  <a:lumMod val="95000"/>
                  <a:lumOff val="5000"/>
                </a:schemeClr>
              </a:solidFill>
            </a:endParaRPr>
          </a:p>
          <a:p>
            <a:endParaRPr lang="it-IT" dirty="0"/>
          </a:p>
        </p:txBody>
      </p:sp>
      <p:sp>
        <p:nvSpPr>
          <p:cNvPr id="2" name="Titolo 1"/>
          <p:cNvSpPr>
            <a:spLocks noGrp="1"/>
          </p:cNvSpPr>
          <p:nvPr>
            <p:ph type="title"/>
          </p:nvPr>
        </p:nvSpPr>
        <p:spPr/>
        <p:txBody>
          <a:bodyPr>
            <a:noAutofit/>
          </a:bodyPr>
          <a:lstStyle/>
          <a:p>
            <a:r>
              <a:rPr lang="it-IT" sz="2800" b="1" dirty="0">
                <a:solidFill>
                  <a:schemeClr val="tx1">
                    <a:lumMod val="95000"/>
                    <a:lumOff val="5000"/>
                  </a:schemeClr>
                </a:solidFill>
              </a:rPr>
              <a:t>Decreto 150/2012 istituisce un quadro per l'azione comunitaria </a:t>
            </a:r>
            <a:r>
              <a:rPr lang="it-IT" sz="2800" b="1" dirty="0">
                <a:solidFill>
                  <a:schemeClr val="bg2">
                    <a:lumMod val="10000"/>
                  </a:schemeClr>
                </a:solidFill>
              </a:rPr>
              <a:t>ai fini dell'utilizzo sostenibile dei prodotti fitosanitari- Recepimento direttiva 2009/128</a:t>
            </a:r>
          </a:p>
        </p:txBody>
      </p:sp>
    </p:spTree>
    <p:extLst>
      <p:ext uri="{BB962C8B-B14F-4D97-AF65-F5344CB8AC3E}">
        <p14:creationId xmlns:p14="http://schemas.microsoft.com/office/powerpoint/2010/main" val="3608273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700808"/>
            <a:ext cx="9144000" cy="5157192"/>
          </a:xfrm>
        </p:spPr>
        <p:txBody>
          <a:bodyPr>
            <a:normAutofit fontScale="70000" lnSpcReduction="20000"/>
          </a:bodyPr>
          <a:lstStyle/>
          <a:p>
            <a:r>
              <a:rPr lang="it-IT" sz="1000" dirty="0" smtClean="0"/>
              <a:t>  </a:t>
            </a:r>
            <a:endParaRPr lang="it-IT" sz="1000" dirty="0">
              <a:solidFill>
                <a:prstClr val="black"/>
              </a:solidFill>
            </a:endParaRPr>
          </a:p>
          <a:p>
            <a:pPr lvl="0">
              <a:buClr>
                <a:srgbClr val="0BD0D9"/>
              </a:buClr>
            </a:pPr>
            <a:endParaRPr lang="it-IT" sz="1000" dirty="0">
              <a:solidFill>
                <a:prstClr val="black"/>
              </a:solidFill>
            </a:endParaRPr>
          </a:p>
          <a:p>
            <a:r>
              <a:rPr lang="it-IT" sz="2800" dirty="0"/>
              <a:t>2. </a:t>
            </a:r>
            <a:r>
              <a:rPr lang="it-IT" sz="2900" b="1" dirty="0">
                <a:solidFill>
                  <a:schemeClr val="tx1">
                    <a:lumMod val="95000"/>
                    <a:lumOff val="5000"/>
                  </a:schemeClr>
                </a:solidFill>
              </a:rPr>
              <a:t>Le Regioni e le Province autonome di Trento e di Bolzano assicurano l'attuazione delle misure previste dal Piano ed informano, entro il 28 febbraio di ciascun anno, il Ministero dell'Ambiente e della tutela del territorio e del mare e il Ministero della Salute sulle misure adottate. </a:t>
            </a:r>
          </a:p>
          <a:p>
            <a:r>
              <a:rPr lang="it-IT" sz="2900" b="1" dirty="0">
                <a:solidFill>
                  <a:schemeClr val="tx1">
                    <a:lumMod val="95000"/>
                    <a:lumOff val="5000"/>
                  </a:schemeClr>
                </a:solidFill>
              </a:rPr>
              <a:t>  3. Sono fatte salve le disposizioni in materia di tutela delle acque superficiali e sotterranee dall' inquinamento da   prodotti fitosanitari previste dal </a:t>
            </a:r>
            <a:r>
              <a:rPr lang="it-IT" sz="2900" b="1" dirty="0" smtClean="0">
                <a:solidFill>
                  <a:schemeClr val="tx1">
                    <a:lumMod val="95000"/>
                    <a:lumOff val="5000"/>
                  </a:schemeClr>
                </a:solidFill>
              </a:rPr>
              <a:t>Regolamento </a:t>
            </a:r>
            <a:r>
              <a:rPr lang="it-IT" sz="2900" b="1" dirty="0">
                <a:solidFill>
                  <a:schemeClr val="tx1">
                    <a:lumMod val="95000"/>
                    <a:lumOff val="5000"/>
                  </a:schemeClr>
                </a:solidFill>
              </a:rPr>
              <a:t>(CE) n. 1107/2009 e dal </a:t>
            </a:r>
            <a:r>
              <a:rPr lang="it-IT" sz="2900" b="1" dirty="0" smtClean="0">
                <a:solidFill>
                  <a:schemeClr val="tx1">
                    <a:lumMod val="95000"/>
                    <a:lumOff val="5000"/>
                  </a:schemeClr>
                </a:solidFill>
              </a:rPr>
              <a:t>decreto legislativo </a:t>
            </a:r>
            <a:r>
              <a:rPr lang="it-IT" sz="2900" b="1" dirty="0">
                <a:solidFill>
                  <a:schemeClr val="tx1">
                    <a:lumMod val="95000"/>
                    <a:lumOff val="5000"/>
                  </a:schemeClr>
                </a:solidFill>
              </a:rPr>
              <a:t>n. 152/ 2006, ed in particolare con riferimento all'articolo 93. </a:t>
            </a:r>
          </a:p>
          <a:p>
            <a:r>
              <a:rPr lang="it-IT" sz="2900" b="1" dirty="0">
                <a:solidFill>
                  <a:schemeClr val="tx1">
                    <a:lumMod val="95000"/>
                    <a:lumOff val="5000"/>
                  </a:schemeClr>
                </a:solidFill>
              </a:rPr>
              <a:t>  4. Le misure di cui al comma 1 comprendono, fra l'altro: </a:t>
            </a:r>
          </a:p>
          <a:p>
            <a:r>
              <a:rPr lang="it-IT" sz="2900" b="1" dirty="0">
                <a:solidFill>
                  <a:schemeClr val="tx1">
                    <a:lumMod val="95000"/>
                    <a:lumOff val="5000"/>
                  </a:schemeClr>
                </a:solidFill>
              </a:rPr>
              <a:t>  ………………</a:t>
            </a:r>
          </a:p>
          <a:p>
            <a:r>
              <a:rPr lang="it-IT" sz="2900" b="1" dirty="0">
                <a:solidFill>
                  <a:schemeClr val="tx1">
                    <a:lumMod val="95000"/>
                    <a:lumOff val="5000"/>
                  </a:schemeClr>
                </a:solidFill>
              </a:rPr>
              <a:t>  d) aree di rispetto non trattate; </a:t>
            </a:r>
          </a:p>
          <a:p>
            <a:r>
              <a:rPr lang="it-IT" sz="2900" b="1" dirty="0">
                <a:solidFill>
                  <a:schemeClr val="tx1">
                    <a:lumMod val="95000"/>
                    <a:lumOff val="5000"/>
                  </a:schemeClr>
                </a:solidFill>
              </a:rPr>
              <a:t>  e) riduzione, per   quanto    possibile, o eliminazione dell'applicazione dei prodotti fitosanitari sulle  o lungo le strade, le linee ferroviarie, le superfici molto permeabili o altre infrastrutture in prossimità' di acque superficiali o sotterranee, oppure su superfici impermeabilizzate che presentano un rischio elevato di dilavamento nelle acque superficiali o nei sistemi fognari. </a:t>
            </a:r>
          </a:p>
          <a:p>
            <a:endParaRPr lang="it-IT" sz="2900" b="1" dirty="0">
              <a:solidFill>
                <a:schemeClr val="tx1">
                  <a:lumMod val="95000"/>
                  <a:lumOff val="5000"/>
                </a:schemeClr>
              </a:solidFill>
            </a:endParaRPr>
          </a:p>
          <a:p>
            <a:endParaRPr lang="it-IT" sz="2900" b="1" dirty="0">
              <a:solidFill>
                <a:schemeClr val="tx1">
                  <a:lumMod val="95000"/>
                  <a:lumOff val="5000"/>
                </a:schemeClr>
              </a:solidFill>
            </a:endParaRPr>
          </a:p>
        </p:txBody>
      </p:sp>
      <p:sp>
        <p:nvSpPr>
          <p:cNvPr id="2" name="Titolo 1"/>
          <p:cNvSpPr>
            <a:spLocks noGrp="1"/>
          </p:cNvSpPr>
          <p:nvPr>
            <p:ph type="title"/>
          </p:nvPr>
        </p:nvSpPr>
        <p:spPr/>
        <p:txBody>
          <a:bodyPr>
            <a:noAutofit/>
          </a:bodyPr>
          <a:lstStyle/>
          <a:p>
            <a:r>
              <a:rPr lang="it-IT" sz="2800" b="1" dirty="0">
                <a:solidFill>
                  <a:schemeClr val="bg2">
                    <a:lumMod val="10000"/>
                  </a:schemeClr>
                </a:solidFill>
              </a:rPr>
              <a:t>Decreto 150/2012 istituisce un quadro per l'azione comunitaria ai fini dell'utilizzo sostenibile dei prodotti fitosanitari- Recepimento direttiva 2009/128</a:t>
            </a:r>
          </a:p>
        </p:txBody>
      </p:sp>
    </p:spTree>
    <p:extLst>
      <p:ext uri="{BB962C8B-B14F-4D97-AF65-F5344CB8AC3E}">
        <p14:creationId xmlns:p14="http://schemas.microsoft.com/office/powerpoint/2010/main" val="3803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556792"/>
            <a:ext cx="9144000" cy="5301208"/>
          </a:xfrm>
        </p:spPr>
        <p:txBody>
          <a:bodyPr>
            <a:normAutofit fontScale="25000" lnSpcReduction="20000"/>
          </a:bodyPr>
          <a:lstStyle/>
          <a:p>
            <a:endParaRPr lang="it-IT" sz="6200" b="1" dirty="0" smtClean="0">
              <a:solidFill>
                <a:schemeClr val="tx1">
                  <a:lumMod val="95000"/>
                  <a:lumOff val="5000"/>
                </a:schemeClr>
              </a:solidFill>
            </a:endParaRPr>
          </a:p>
          <a:p>
            <a:r>
              <a:rPr lang="it-IT" sz="8000" b="1" dirty="0">
                <a:solidFill>
                  <a:schemeClr val="tx1">
                    <a:lumMod val="95000"/>
                    <a:lumOff val="5000"/>
                  </a:schemeClr>
                </a:solidFill>
              </a:rPr>
              <a:t>Il Piano d’Azione Nazionale del 12 febbraio 2014  per l’uso sostenibile dei prodotti fitosanitari, PAN alla MISURA n. 10 - Limitazione/Sostituzione/Eliminazione dei prodotti fitosanitari per il raggiungimento del “Buono” stato ecologico e chimico delle acque superficiali indica al punto 1: </a:t>
            </a:r>
          </a:p>
          <a:p>
            <a:r>
              <a:rPr lang="it-IT" sz="8000" b="1" dirty="0">
                <a:solidFill>
                  <a:schemeClr val="tx1">
                    <a:lumMod val="95000"/>
                    <a:lumOff val="5000"/>
                  </a:schemeClr>
                </a:solidFill>
              </a:rPr>
              <a:t>A - misure di limitazione di impiego di prodotti fitosanitari</a:t>
            </a:r>
          </a:p>
          <a:p>
            <a:pPr lvl="0"/>
            <a:r>
              <a:rPr lang="it-IT" sz="8000" b="1" dirty="0">
                <a:solidFill>
                  <a:schemeClr val="tx1">
                    <a:lumMod val="95000"/>
                    <a:lumOff val="5000"/>
                  </a:schemeClr>
                </a:solidFill>
              </a:rPr>
              <a:t>utilizzare prodotti fitosanitari contenenti la sostanza attiva da limitare alla dose più bassa</a:t>
            </a:r>
          </a:p>
          <a:p>
            <a:r>
              <a:rPr lang="it-IT" sz="8000" b="1" dirty="0">
                <a:solidFill>
                  <a:schemeClr val="tx1">
                    <a:lumMod val="95000"/>
                    <a:lumOff val="5000"/>
                  </a:schemeClr>
                </a:solidFill>
              </a:rPr>
              <a:t>prevista nell’etichetta;</a:t>
            </a:r>
          </a:p>
          <a:p>
            <a:pPr lvl="0"/>
            <a:r>
              <a:rPr lang="it-IT" sz="8000" b="1" dirty="0">
                <a:solidFill>
                  <a:schemeClr val="tx1">
                    <a:lumMod val="95000"/>
                    <a:lumOff val="5000"/>
                  </a:schemeClr>
                </a:solidFill>
              </a:rPr>
              <a:t>utilizzare prodotti fitosanitari contenenti la sostanza attiva da limitare in un numero di interventi inferiore a quello massimo previsto nell’etichetta;</a:t>
            </a:r>
          </a:p>
          <a:p>
            <a:pPr lvl="0"/>
            <a:r>
              <a:rPr lang="it-IT" sz="8000" b="1" dirty="0">
                <a:solidFill>
                  <a:schemeClr val="tx1">
                    <a:lumMod val="95000"/>
                    <a:lumOff val="5000"/>
                  </a:schemeClr>
                </a:solidFill>
              </a:rPr>
              <a:t> definire un numero massimo di interventi, inferiore a quello fissato nell’etichetta dei prodotti fitosanitari che contengono la sostanza attiva da limitare;</a:t>
            </a:r>
          </a:p>
          <a:p>
            <a:pPr lvl="0"/>
            <a:r>
              <a:rPr lang="it-IT" sz="8000" b="1" dirty="0">
                <a:solidFill>
                  <a:schemeClr val="tx1">
                    <a:lumMod val="95000"/>
                    <a:lumOff val="5000"/>
                  </a:schemeClr>
                </a:solidFill>
              </a:rPr>
              <a:t> impiegare prodotti fitosanitari contenenti la sostanza attiva da limitare a dose “ridotta” o su superficie “ridotta” (trattamenti localizzati) e/o in miscela con altre sostanze attive per garantire comunque l’efficacia dell’intervento (fattibile per gli erbicidi, vedi misura n.8).</a:t>
            </a:r>
          </a:p>
          <a:p>
            <a:pPr lvl="0"/>
            <a:r>
              <a:rPr lang="it-IT" sz="8000" b="1" dirty="0">
                <a:solidFill>
                  <a:schemeClr val="tx1">
                    <a:lumMod val="95000"/>
                    <a:lumOff val="5000"/>
                  </a:schemeClr>
                </a:solidFill>
              </a:rPr>
              <a:t> </a:t>
            </a:r>
          </a:p>
          <a:p>
            <a:endParaRPr lang="it-IT" sz="8000" b="1" dirty="0">
              <a:solidFill>
                <a:schemeClr val="tx1">
                  <a:lumMod val="95000"/>
                  <a:lumOff val="5000"/>
                </a:schemeClr>
              </a:solidFill>
            </a:endParaRPr>
          </a:p>
        </p:txBody>
      </p:sp>
      <p:sp>
        <p:nvSpPr>
          <p:cNvPr id="2" name="Titolo 1"/>
          <p:cNvSpPr>
            <a:spLocks noGrp="1"/>
          </p:cNvSpPr>
          <p:nvPr>
            <p:ph type="title"/>
          </p:nvPr>
        </p:nvSpPr>
        <p:spPr>
          <a:xfrm>
            <a:off x="323528" y="116632"/>
            <a:ext cx="8229600" cy="1252728"/>
          </a:xfrm>
        </p:spPr>
        <p:txBody>
          <a:bodyPr>
            <a:normAutofit/>
          </a:bodyPr>
          <a:lstStyle/>
          <a:p>
            <a:r>
              <a:rPr lang="it-IT" sz="3200" b="1" dirty="0">
                <a:solidFill>
                  <a:schemeClr val="bg2">
                    <a:lumMod val="10000"/>
                  </a:schemeClr>
                </a:solidFill>
              </a:rPr>
              <a:t>IL PIANO D’AZIONE USO SOSTENIBILE PRODOTTI FITOSANITARI</a:t>
            </a:r>
          </a:p>
        </p:txBody>
      </p:sp>
    </p:spTree>
    <p:extLst>
      <p:ext uri="{BB962C8B-B14F-4D97-AF65-F5344CB8AC3E}">
        <p14:creationId xmlns:p14="http://schemas.microsoft.com/office/powerpoint/2010/main" val="6209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1484784"/>
            <a:ext cx="9036495" cy="5373216"/>
          </a:xfrm>
        </p:spPr>
        <p:txBody>
          <a:bodyPr>
            <a:normAutofit fontScale="85000" lnSpcReduction="10000"/>
          </a:bodyPr>
          <a:lstStyle/>
          <a:p>
            <a:pPr marL="0" lvl="0" indent="0">
              <a:buNone/>
            </a:pPr>
            <a:endParaRPr lang="it-IT" b="1" dirty="0">
              <a:solidFill>
                <a:schemeClr val="tx1">
                  <a:lumMod val="95000"/>
                  <a:lumOff val="5000"/>
                </a:schemeClr>
              </a:solidFill>
            </a:endParaRPr>
          </a:p>
          <a:p>
            <a:r>
              <a:rPr lang="it-IT" b="1" i="1" dirty="0">
                <a:solidFill>
                  <a:schemeClr val="tx1">
                    <a:lumMod val="95000"/>
                    <a:lumOff val="5000"/>
                  </a:schemeClr>
                </a:solidFill>
              </a:rPr>
              <a:t>C - Specifiche misure per la tutela delle acque destinate al consumo umano</a:t>
            </a:r>
            <a:endParaRPr lang="it-IT" b="1" dirty="0">
              <a:solidFill>
                <a:schemeClr val="tx1">
                  <a:lumMod val="95000"/>
                  <a:lumOff val="5000"/>
                </a:schemeClr>
              </a:solidFill>
            </a:endParaRPr>
          </a:p>
          <a:p>
            <a:r>
              <a:rPr lang="it-IT" b="1" dirty="0">
                <a:solidFill>
                  <a:schemeClr val="tx1">
                    <a:lumMod val="95000"/>
                    <a:lumOff val="5000"/>
                  </a:schemeClr>
                </a:solidFill>
              </a:rPr>
              <a:t>Nelle aree di salvaguardia delle captazioni ad uso idropotabile, fatto salvo quanto previsto dal d.lgs. 152/2006, art. 94, comma 4, lettera c) che prevede, tra l’altro, che l’impiego dei prodotti fitosanitari nelle aree di rispetto sia effettuato sulla base delle indicazioni di uno specifico piano di utilizzazione che tenga conto della natura dei suoli, delle colture compatibili, delle tecniche agronomiche impiegate e della vulnerabilità delle risorse idriche, al fine di tutelare le acque destinate al consumo umano, si possono, altresì, adottare interventi volti al cambio della destinazione colturale, perseguendo le prescrizioni di limitazione/sostituzione/eliminazione dei prodotti fitosanitari. Ed in particolare, la conversione dei seminativi a prato e l’imboschimento di aree agricole.</a:t>
            </a:r>
          </a:p>
          <a:p>
            <a:r>
              <a:rPr lang="it-IT" b="1" dirty="0">
                <a:solidFill>
                  <a:schemeClr val="tx1">
                    <a:lumMod val="95000"/>
                    <a:lumOff val="5000"/>
                  </a:schemeClr>
                </a:solidFill>
              </a:rPr>
              <a:t>In assenza dello specifico piano di cui sopra, o nelle aree di rispetto non ridefinite, è vietato distribuire i prodotti fitosanitari. In dette aree, ai sensi del comma 4, lettera b) del </a:t>
            </a:r>
            <a:r>
              <a:rPr lang="it-IT" b="1" dirty="0" smtClean="0">
                <a:solidFill>
                  <a:schemeClr val="tx1">
                    <a:lumMod val="95000"/>
                    <a:lumOff val="5000"/>
                  </a:schemeClr>
                </a:solidFill>
              </a:rPr>
              <a:t>medesimo articolo</a:t>
            </a:r>
            <a:r>
              <a:rPr lang="it-IT" b="1" dirty="0">
                <a:solidFill>
                  <a:schemeClr val="tx1">
                    <a:lumMod val="95000"/>
                    <a:lumOff val="5000"/>
                  </a:schemeClr>
                </a:solidFill>
              </a:rPr>
              <a:t>, è comunque vietato l’accumulo di prodotti fitosanitari.</a:t>
            </a:r>
          </a:p>
          <a:p>
            <a:r>
              <a:rPr lang="it-IT" b="1" dirty="0">
                <a:solidFill>
                  <a:schemeClr val="tx1">
                    <a:lumMod val="95000"/>
                    <a:lumOff val="5000"/>
                  </a:schemeClr>
                </a:solidFill>
              </a:rPr>
              <a:t>Le misure 11 e 12 definiscono gli stessi concetti.</a:t>
            </a:r>
          </a:p>
          <a:p>
            <a:endParaRPr lang="it-IT" dirty="0"/>
          </a:p>
        </p:txBody>
      </p:sp>
      <p:sp>
        <p:nvSpPr>
          <p:cNvPr id="2" name="Titolo 1"/>
          <p:cNvSpPr>
            <a:spLocks noGrp="1"/>
          </p:cNvSpPr>
          <p:nvPr>
            <p:ph type="title"/>
          </p:nvPr>
        </p:nvSpPr>
        <p:spPr/>
        <p:txBody>
          <a:bodyPr>
            <a:normAutofit/>
          </a:bodyPr>
          <a:lstStyle/>
          <a:p>
            <a:r>
              <a:rPr lang="it-IT" sz="3200" b="1" dirty="0">
                <a:solidFill>
                  <a:schemeClr val="bg2">
                    <a:lumMod val="10000"/>
                  </a:schemeClr>
                </a:solidFill>
              </a:rPr>
              <a:t>IL PIANO D’AZIONE USO SOSTENIBILE PRODOTTI FITOSANITARI</a:t>
            </a:r>
          </a:p>
        </p:txBody>
      </p:sp>
    </p:spTree>
    <p:extLst>
      <p:ext uri="{BB962C8B-B14F-4D97-AF65-F5344CB8AC3E}">
        <p14:creationId xmlns:p14="http://schemas.microsoft.com/office/powerpoint/2010/main" val="3795880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772816"/>
            <a:ext cx="8784976" cy="5085184"/>
          </a:xfrm>
        </p:spPr>
        <p:txBody>
          <a:bodyPr>
            <a:normAutofit/>
          </a:bodyPr>
          <a:lstStyle/>
          <a:p>
            <a:r>
              <a:rPr lang="it-IT" b="1" dirty="0">
                <a:solidFill>
                  <a:schemeClr val="tx1">
                    <a:lumMod val="95000"/>
                    <a:lumOff val="5000"/>
                  </a:schemeClr>
                </a:solidFill>
              </a:rPr>
              <a:t>La qualità dell'acqua destinata al consumo umano è disciplinata dal </a:t>
            </a:r>
            <a:r>
              <a:rPr lang="it-IT" b="1" dirty="0">
                <a:solidFill>
                  <a:schemeClr val="tx1">
                    <a:lumMod val="95000"/>
                    <a:lumOff val="5000"/>
                  </a:schemeClr>
                </a:solidFill>
                <a:hlinkClick r:id="rId2" tooltip="http://www.trovanorme.salute.gov.it/norme/dettaglioAtto?id=4571&amp;completo=true"/>
              </a:rPr>
              <a:t>Decreto Legislativo n.31 del 2001</a:t>
            </a:r>
            <a:r>
              <a:rPr lang="it-IT" b="1" dirty="0">
                <a:solidFill>
                  <a:schemeClr val="tx1">
                    <a:lumMod val="95000"/>
                    <a:lumOff val="5000"/>
                  </a:schemeClr>
                </a:solidFill>
              </a:rPr>
              <a:t>, che recepisce la Direttiva 98/83/CE e che si applica a tutte le acque destinate all'uso potabile, per la preparazione di cibi e bevande, sia in ambito domestico che nelle imprese alimentari, a prescindere dalla loro origine e dal tipo di fornitura</a:t>
            </a:r>
            <a:r>
              <a:rPr lang="it-IT" b="1" dirty="0" smtClean="0">
                <a:solidFill>
                  <a:schemeClr val="tx1">
                    <a:lumMod val="95000"/>
                    <a:lumOff val="5000"/>
                  </a:schemeClr>
                </a:solidFill>
              </a:rPr>
              <a:t>.</a:t>
            </a:r>
          </a:p>
          <a:p>
            <a:endParaRPr lang="it-IT" b="1" dirty="0">
              <a:solidFill>
                <a:schemeClr val="tx1">
                  <a:lumMod val="95000"/>
                  <a:lumOff val="5000"/>
                </a:schemeClr>
              </a:solidFill>
            </a:endParaRPr>
          </a:p>
          <a:p>
            <a:r>
              <a:rPr lang="it-IT" b="1" dirty="0">
                <a:solidFill>
                  <a:schemeClr val="tx1">
                    <a:lumMod val="95000"/>
                    <a:lumOff val="5000"/>
                  </a:schemeClr>
                </a:solidFill>
              </a:rPr>
              <a:t>La dizione "qualità dell'acqua destinata al consumo umano" implica, oltre all'uso potabile, anche il contatto dell'acqua con il corpo umano durante le varie pratiche di lavaggio, tenendo conto sia della popolazione media, adulta e sana, che delle fasce sensibili quali bambini, anziani e malati.</a:t>
            </a:r>
          </a:p>
          <a:p>
            <a:pPr marL="0" indent="0">
              <a:buNone/>
            </a:pPr>
            <a:endParaRPr lang="it-IT" b="1" dirty="0">
              <a:solidFill>
                <a:schemeClr val="tx1">
                  <a:lumMod val="95000"/>
                  <a:lumOff val="5000"/>
                </a:schemeClr>
              </a:solidFill>
            </a:endParaRPr>
          </a:p>
        </p:txBody>
      </p:sp>
      <p:sp>
        <p:nvSpPr>
          <p:cNvPr id="2" name="Titolo 1"/>
          <p:cNvSpPr>
            <a:spLocks noGrp="1"/>
          </p:cNvSpPr>
          <p:nvPr>
            <p:ph type="title"/>
          </p:nvPr>
        </p:nvSpPr>
        <p:spPr/>
        <p:txBody>
          <a:bodyPr>
            <a:normAutofit/>
          </a:bodyPr>
          <a:lstStyle/>
          <a:p>
            <a:r>
              <a:rPr lang="it-IT" b="1" dirty="0">
                <a:solidFill>
                  <a:schemeClr val="bg2">
                    <a:lumMod val="10000"/>
                  </a:schemeClr>
                </a:solidFill>
              </a:rPr>
              <a:t>LA DIRETTIVA QUADRO ACQUE</a:t>
            </a:r>
          </a:p>
        </p:txBody>
      </p:sp>
    </p:spTree>
    <p:extLst>
      <p:ext uri="{BB962C8B-B14F-4D97-AF65-F5344CB8AC3E}">
        <p14:creationId xmlns:p14="http://schemas.microsoft.com/office/powerpoint/2010/main" val="367719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1829</TotalTime>
  <Words>2304</Words>
  <Application>Microsoft Office PowerPoint</Application>
  <PresentationFormat>Presentazione su schermo (4:3)</PresentationFormat>
  <Paragraphs>125</Paragraphs>
  <Slides>37</Slides>
  <Notes>1</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Onde</vt:lpstr>
      <vt:lpstr> </vt:lpstr>
      <vt:lpstr>Quadro normativo strettamente connesso: acque e fitosanitari</vt:lpstr>
      <vt:lpstr>Quadro normativo strettamente connesso: acque e fitosanitari</vt:lpstr>
      <vt:lpstr>Quadro normativo strettamente connesso: acque e fitosanitari</vt:lpstr>
      <vt:lpstr>Decreto 150/2012 istituisce un quadro per l'azione comunitaria ai fini dell'utilizzo sostenibile dei prodotti fitosanitari- Recepimento direttiva 2009/128</vt:lpstr>
      <vt:lpstr>Decreto 150/2012 istituisce un quadro per l'azione comunitaria ai fini dell'utilizzo sostenibile dei prodotti fitosanitari- Recepimento direttiva 2009/128</vt:lpstr>
      <vt:lpstr>IL PIANO D’AZIONE USO SOSTENIBILE PRODOTTI FITOSANITARI</vt:lpstr>
      <vt:lpstr>IL PIANO D’AZIONE USO SOSTENIBILE PRODOTTI FITOSANITARI</vt:lpstr>
      <vt:lpstr>LA DIRETTIVA QUADRO ACQUE</vt:lpstr>
      <vt:lpstr>LA DIRETTIVA QUADRO ACQUE</vt:lpstr>
      <vt:lpstr>La Direttiva 2000/60/CE è stata recepita in Italia attraverso il Decreto legislativo 3 aprile 2006, n.152</vt:lpstr>
      <vt:lpstr>Decreto legislativo 3 aprile 2006, n.152</vt:lpstr>
      <vt:lpstr>Decreto legislativo 3 aprile 2006, n.152</vt:lpstr>
      <vt:lpstr>Decreto legislativo 3 aprile 2006, n.152</vt:lpstr>
      <vt:lpstr> Decreto legislativo 3 aprile 2006, n.152</vt:lpstr>
      <vt:lpstr>Decreto legislativo 3 aprile 2006, n.152</vt:lpstr>
      <vt:lpstr>   Decreto del Presidente della Giunta Regionale Toscana (D.P.G.R.) 30 luglio 2018 n. 43/R1 frutto della delibera 506 del 17 maggio 2018 votata all’unanimità dalla giunta regionale PUFF (Piano per l’uso sostenibile dei prodotti Fitosanitari e dei Fertilizzanti)    </vt:lpstr>
      <vt:lpstr>Un caso: il glifosate</vt:lpstr>
      <vt:lpstr>LA SITUAZIONE DEI CORPI IDRICI</vt:lpstr>
      <vt:lpstr>ESITI MONITORAGGIO</vt:lpstr>
      <vt:lpstr>Presentazione standard di PowerPoint</vt:lpstr>
      <vt:lpstr>Punti di monitoraggio Toscana in rosso superamenti</vt:lpstr>
      <vt:lpstr>MONITORAGGIO ARPAT</vt:lpstr>
      <vt:lpstr>PISTOIA-DATI ARPAT</vt:lpstr>
      <vt:lpstr>DATI ISPRA-MONITORAGGIO </vt:lpstr>
      <vt:lpstr>Sostanze non autorizzate al commercio-Ministero della salute</vt:lpstr>
      <vt:lpstr>Sostanze autorizzate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DELL’ATTENZIONE </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CONFERENZA STAMPA</dc:title>
  <dc:creator>Altera Daniela</dc:creator>
  <cp:lastModifiedBy>Altera Daniela</cp:lastModifiedBy>
  <cp:revision>48</cp:revision>
  <cp:lastPrinted>2019-01-16T10:29:08Z</cp:lastPrinted>
  <dcterms:created xsi:type="dcterms:W3CDTF">2018-12-04T06:16:14Z</dcterms:created>
  <dcterms:modified xsi:type="dcterms:W3CDTF">2019-01-18T10:18:20Z</dcterms:modified>
</cp:coreProperties>
</file>