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60" r:id="rId3"/>
    <p:sldId id="261" r:id="rId4"/>
    <p:sldId id="257" r:id="rId5"/>
    <p:sldId id="256" r:id="rId6"/>
    <p:sldId id="276" r:id="rId7"/>
    <p:sldId id="267" r:id="rId8"/>
    <p:sldId id="275" r:id="rId9"/>
    <p:sldId id="262" r:id="rId10"/>
    <p:sldId id="281" r:id="rId11"/>
    <p:sldId id="284" r:id="rId12"/>
    <p:sldId id="264" r:id="rId13"/>
    <p:sldId id="258" r:id="rId14"/>
    <p:sldId id="280" r:id="rId15"/>
    <p:sldId id="278" r:id="rId16"/>
    <p:sldId id="282" r:id="rId17"/>
    <p:sldId id="283" r:id="rId18"/>
    <p:sldId id="277" r:id="rId19"/>
    <p:sldId id="266" r:id="rId20"/>
    <p:sldId id="268" r:id="rId21"/>
    <p:sldId id="271" r:id="rId22"/>
    <p:sldId id="273" r:id="rId23"/>
    <p:sldId id="274" r:id="rId24"/>
    <p:sldId id="272" r:id="rId25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747" autoAdjust="0"/>
  </p:normalViewPr>
  <p:slideViewPr>
    <p:cSldViewPr>
      <p:cViewPr varScale="1">
        <p:scale>
          <a:sx n="57" d="100"/>
          <a:sy n="57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54EBC0-79F9-4FD8-BE19-3729AC3291E4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AF8AE5C-5783-4BE7-8DE0-14D369FCB9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99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9B7E56-6FBB-48D1-9B7D-CA0CAFE6B998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37C9045-7878-4903-8C33-0325652DB3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95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it-IT" altLang="it-IT" smtClean="0"/>
              <a:t>Tutto l’anno i pronti soccorso e le farmacie hanno richieste di interventi per mancanza di respiro, irritazioni cutanee, etc in seguito alle attività nei vigneti.</a:t>
            </a:r>
          </a:p>
          <a:p>
            <a:pPr>
              <a:buFontTx/>
              <a:buChar char="-"/>
            </a:pPr>
            <a:r>
              <a:rPr lang="it-IT" altLang="it-IT" smtClean="0"/>
              <a:t>-</a:t>
            </a:r>
            <a:r>
              <a:rPr lang="it-IT" altLang="it-IT" b="1" smtClean="0"/>
              <a:t>Appello di Parigi</a:t>
            </a:r>
            <a:r>
              <a:rPr lang="it-IT" altLang="it-IT" smtClean="0"/>
              <a:t>: BELPOMME: mettere la questione ambientale al centro della lotta al cancro: L’incidenza dell’inquinamento ambientale (pesticidi, additivi alimentari, e prodotti chimici ) nella genesi del cancro è oramai indiscutibile.</a:t>
            </a:r>
          </a:p>
          <a:p>
            <a:pPr>
              <a:buFontTx/>
              <a:buChar char="-"/>
            </a:pPr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001" indent="-30192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694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771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849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7A25F1-F120-4D4D-829A-2FB67EBA3A75}" type="slidenum">
              <a:rPr lang="it-IT" altLang="it-IT" sz="1300"/>
              <a:pPr eaLnBrk="1" hangingPunct="1"/>
              <a:t>14</a:t>
            </a:fld>
            <a:endParaRPr lang="it-IT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9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47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64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4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71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85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08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1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>
                <a:alpha val="67000"/>
              </a:srgb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45D9-11CB-4E08-8844-5D30154948E3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25FE-7969-4294-A987-D1042CE9D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consumers.it/2018/07/25/la-banca-dati-del-prosecc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orziovalpolicella.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/>
          <a:lstStyle/>
          <a:p>
            <a:r>
              <a:rPr lang="it-IT" dirty="0" smtClean="0"/>
              <a:t>Pesticidi e Prosecco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7160840" cy="17526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Pietro Massimiliano Bianco responsabile dell’Ufficio Stampa di European Consumers, membro di Pesticide Action Network - Italia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1" y="479736"/>
            <a:ext cx="2771800" cy="10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marciastoppesticidi.it/images/banners/marcia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51250"/>
            <a:ext cx="2222264" cy="12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1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81082"/>
              </p:ext>
            </p:extLst>
          </p:nvPr>
        </p:nvGraphicFramePr>
        <p:xfrm>
          <a:off x="251520" y="1412777"/>
          <a:ext cx="8640958" cy="5237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275"/>
                <a:gridCol w="1340838"/>
                <a:gridCol w="1713293"/>
                <a:gridCol w="3724552"/>
              </a:tblGrid>
              <a:tr h="736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Sostanza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SQA (µg/l)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Bacino idrografico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MEDIA ANNUA BACINO/SQA-MA (µg/l; Dati ARPA, 2009-2016)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AMPA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0,1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LIVENZA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3.00 (2015 e 2017)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2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Bentazone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426210" algn="l"/>
                        </a:tabLst>
                        <a:defRPr/>
                      </a:pPr>
                      <a:endParaRPr lang="it-IT" sz="20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426210" algn="l"/>
                        </a:tabLst>
                        <a:defRPr/>
                      </a:pPr>
                      <a:r>
                        <a:rPr lang="it-IT" sz="2000" dirty="0" smtClean="0">
                          <a:effectLst/>
                        </a:rPr>
                        <a:t>0,1</a:t>
                      </a:r>
                      <a:endParaRPr lang="it-IT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PIANURA TRA LIVENZA E PIAVE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1.4 (2015)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Glifosate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0,1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LIVENZA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3 (2015)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err="1">
                          <a:effectLst/>
                        </a:rPr>
                        <a:t>Dimetomorf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0,03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LEMENE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smtClean="0">
                          <a:effectLst/>
                        </a:rPr>
                        <a:t>1.99 </a:t>
                      </a:r>
                      <a:r>
                        <a:rPr lang="it-IT" sz="2000" dirty="0">
                          <a:effectLst/>
                        </a:rPr>
                        <a:t>(2016)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53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PIANURA TRA LIVENZA E PIAVE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smtClean="0">
                          <a:effectLst/>
                        </a:rPr>
                        <a:t>1.91 </a:t>
                      </a:r>
                      <a:r>
                        <a:rPr lang="it-IT" sz="2000" dirty="0">
                          <a:effectLst/>
                        </a:rPr>
                        <a:t>(2015)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err="1">
                          <a:effectLst/>
                        </a:rPr>
                        <a:t>Metalaxil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0,1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LEMENE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smtClean="0">
                          <a:effectLst/>
                        </a:rPr>
                        <a:t>1.35 </a:t>
                      </a:r>
                      <a:r>
                        <a:rPr lang="it-IT" sz="2000" dirty="0">
                          <a:effectLst/>
                        </a:rPr>
                        <a:t>(2016)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 err="1">
                          <a:effectLst/>
                        </a:rPr>
                        <a:t>Metolachlor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0,1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LEMENE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6210" algn="l"/>
                        </a:tabLst>
                      </a:pPr>
                      <a:r>
                        <a:rPr lang="it-IT" sz="2000" dirty="0">
                          <a:effectLst/>
                        </a:rPr>
                        <a:t>3 (2017)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27384"/>
            <a:ext cx="864095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5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5575" algn="l"/>
              </a:tabLst>
            </a:pPr>
            <a:r>
              <a:rPr kumimoji="0" lang="it-IT" altLang="it-I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Sostanze rinvenute al di sopra degli Standard di Qualità ambientale in fiumi con acque scolanti dai bacini del Prosecco</a:t>
            </a: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5575" algn="l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0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12512"/>
              </p:ext>
            </p:extLst>
          </p:nvPr>
        </p:nvGraphicFramePr>
        <p:xfrm>
          <a:off x="390582" y="1412776"/>
          <a:ext cx="8435280" cy="4433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564"/>
                <a:gridCol w="1835517"/>
                <a:gridCol w="4705199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Sostanza attiva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Numero prodotti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Note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Metalaxyl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7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Da iscrivere nell'elenco di sostanze candidate alla sostituzione ai sensi del Regolamento di Esecuzione (UE) 2015/408. Contiene una proporzione notevole di isomeri non attivi (Regolamento di Esecuzione UE 2015/408). Sospetto mutageno. Sospetto tossico per la riproduzione. Sospetto persistente nell’ambiente (ECHA, 2016).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Dimetomorph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22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Citotossico e causa danni genetici su cellule ovariche (CHO)  ed epatiche (HepG2 </a:t>
                      </a:r>
                      <a:r>
                        <a:rPr lang="it-IT" sz="1800" dirty="0" err="1">
                          <a:effectLst/>
                        </a:rPr>
                        <a:t>cells</a:t>
                      </a:r>
                      <a:r>
                        <a:rPr lang="it-IT" sz="1800" dirty="0">
                          <a:effectLst/>
                        </a:rPr>
                        <a:t>) in vitro. Interferente endocrino anti-androgenico (</a:t>
                      </a:r>
                      <a:r>
                        <a:rPr lang="it-IT" sz="1800" dirty="0" err="1">
                          <a:effectLst/>
                        </a:rPr>
                        <a:t>Orton</a:t>
                      </a:r>
                      <a:r>
                        <a:rPr lang="it-IT" sz="1800" dirty="0">
                          <a:effectLst/>
                        </a:rPr>
                        <a:t> et al, 2011). Può perdurare nel suolo più di un mese. Sospetto persistente nell’ambiente. Sospetto pericolo per l’ambiente acquatico (PPDB, ECHA).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979712" y="366054"/>
            <a:ext cx="496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Presenti nel protocollo Prosecco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805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1766" r="36003" b="7319"/>
          <a:stretch/>
        </p:blipFill>
        <p:spPr bwMode="auto">
          <a:xfrm>
            <a:off x="172315" y="2612192"/>
            <a:ext cx="3286318" cy="28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58052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3"/>
              </a:rPr>
              <a:t>http://www.europeanconsumers.it/2018/07/25/la-banca-dati-del-prosecco/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4211960" y="1326525"/>
            <a:ext cx="47431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Sul </a:t>
            </a:r>
            <a:r>
              <a:rPr lang="it-IT" sz="2400" dirty="0"/>
              <a:t>sito di </a:t>
            </a:r>
            <a:r>
              <a:rPr lang="it-IT" sz="2400" dirty="0" smtClean="0"/>
              <a:t>European </a:t>
            </a:r>
            <a:r>
              <a:rPr lang="it-IT" sz="2400" dirty="0"/>
              <a:t>consumers è disponibile l’archivio dati utilizzato per le nostre valutazioni. Poiché siamo favorevoli alla </a:t>
            </a:r>
            <a:r>
              <a:rPr lang="it-IT" sz="2400" dirty="0" err="1"/>
              <a:t>Democratic</a:t>
            </a:r>
            <a:r>
              <a:rPr lang="it-IT" sz="2400" dirty="0"/>
              <a:t> </a:t>
            </a:r>
            <a:r>
              <a:rPr lang="it-IT" sz="2400" dirty="0" err="1"/>
              <a:t>Scientific</a:t>
            </a:r>
            <a:r>
              <a:rPr lang="it-IT" sz="2400" dirty="0"/>
              <a:t> Public </a:t>
            </a:r>
            <a:r>
              <a:rPr lang="it-IT" sz="2400" dirty="0" err="1"/>
              <a:t>Review</a:t>
            </a:r>
            <a:r>
              <a:rPr lang="it-IT" sz="2400" dirty="0"/>
              <a:t> preghiamo </a:t>
            </a:r>
            <a:r>
              <a:rPr lang="it-IT" sz="2400" dirty="0" smtClean="0"/>
              <a:t>di </a:t>
            </a:r>
            <a:r>
              <a:rPr lang="it-IT" sz="2400" dirty="0"/>
              <a:t>consultarla e segnalarci eventuali inesattezze. </a:t>
            </a:r>
            <a:endParaRPr lang="it-IT" sz="2400" dirty="0" smtClean="0"/>
          </a:p>
          <a:p>
            <a:r>
              <a:rPr lang="it-IT" sz="2400" dirty="0" smtClean="0"/>
              <a:t>Invitiamo </a:t>
            </a:r>
            <a:r>
              <a:rPr lang="it-IT" sz="2400" dirty="0"/>
              <a:t>alla consultazione tutti i lettori perché si facciano in maniera indipendente le loro idee sulla questione.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" y="300985"/>
            <a:ext cx="4024644" cy="20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4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" y="1047851"/>
            <a:ext cx="8255675" cy="49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4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1400" smtClean="0"/>
              <a:t>VIDOR(TV) - Marzo 2013      </a:t>
            </a:r>
          </a:p>
        </p:txBody>
      </p:sp>
      <p:sp>
        <p:nvSpPr>
          <p:cNvPr id="409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A21C03-31A8-4627-A1AA-D0347047AC5C}" type="slidenum">
              <a:rPr lang="it-IT" altLang="it-IT" sz="1400" smtClean="0"/>
              <a:pPr eaLnBrk="1" hangingPunct="1"/>
              <a:t>14</a:t>
            </a:fld>
            <a:endParaRPr lang="it-IT" altLang="it-IT" sz="140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772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 sz="1000"/>
          </a:p>
          <a:p>
            <a:pPr eaLnBrk="1" hangingPunct="1">
              <a:spcBef>
                <a:spcPct val="50000"/>
              </a:spcBef>
            </a:pPr>
            <a:r>
              <a:rPr lang="it-IT" altLang="it-IT" sz="3200"/>
              <a:t> </a:t>
            </a:r>
          </a:p>
        </p:txBody>
      </p: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81075"/>
            <a:ext cx="8534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149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0531" y="752831"/>
            <a:ext cx="81698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144</a:t>
            </a:r>
            <a:r>
              <a:rPr lang="it-IT" sz="2000" dirty="0"/>
              <a:t> </a:t>
            </a:r>
            <a:r>
              <a:rPr lang="it-IT" sz="2000" dirty="0"/>
              <a:t>prodotti contengono </a:t>
            </a:r>
            <a:r>
              <a:rPr lang="it-IT" sz="2000" b="1" dirty="0"/>
              <a:t>sostanze tossiche </a:t>
            </a:r>
            <a:r>
              <a:rPr lang="it-IT" sz="2000" dirty="0"/>
              <a:t>(46) e molto tossiche (98) per la vita acquatica ed hanno effetti di lunga durata: 84 contengono sostanze tossiche per gli invertebrati acquatici e 70 sostanze tossiche per i </a:t>
            </a:r>
            <a:r>
              <a:rPr lang="it-IT" sz="2000" dirty="0" smtClean="0"/>
              <a:t>pesci. </a:t>
            </a:r>
            <a:endParaRPr lang="it-IT" sz="2000" dirty="0"/>
          </a:p>
          <a:p>
            <a:pPr algn="just">
              <a:lnSpc>
                <a:spcPct val="150000"/>
              </a:lnSpc>
            </a:pPr>
            <a:r>
              <a:rPr lang="it-IT" sz="2000" b="1" dirty="0"/>
              <a:t>138</a:t>
            </a:r>
            <a:r>
              <a:rPr lang="it-IT" sz="2000" dirty="0"/>
              <a:t> </a:t>
            </a:r>
            <a:r>
              <a:rPr lang="it-IT" sz="2000" dirty="0"/>
              <a:t>prodotti contengono sostanze attive </a:t>
            </a:r>
            <a:r>
              <a:rPr lang="it-IT" sz="2000" b="1" dirty="0"/>
              <a:t>persistenti </a:t>
            </a:r>
            <a:r>
              <a:rPr lang="it-IT" sz="2000" b="1" dirty="0" smtClean="0"/>
              <a:t>nell’ambiente</a:t>
            </a:r>
            <a:r>
              <a:rPr lang="it-IT" sz="2000" dirty="0" smtClean="0"/>
              <a:t>.</a:t>
            </a:r>
            <a:endParaRPr lang="it-IT" sz="2000" dirty="0"/>
          </a:p>
          <a:p>
            <a:pPr algn="just"/>
            <a:r>
              <a:rPr lang="it-IT" sz="2000" b="1" dirty="0"/>
              <a:t>63 </a:t>
            </a:r>
            <a:r>
              <a:rPr lang="it-IT" sz="2000" b="1" dirty="0"/>
              <a:t>prodotti </a:t>
            </a:r>
            <a:r>
              <a:rPr lang="it-IT" sz="2000" dirty="0"/>
              <a:t>contengono sostanze </a:t>
            </a:r>
            <a:r>
              <a:rPr lang="it-IT" sz="2000" b="1" dirty="0"/>
              <a:t>contaminanti delle acque di superficie </a:t>
            </a:r>
            <a:r>
              <a:rPr lang="it-IT" sz="2000" b="1" dirty="0"/>
              <a:t>italiane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/>
              <a:t>58 </a:t>
            </a:r>
            <a:r>
              <a:rPr lang="it-IT" sz="2000" b="1" dirty="0"/>
              <a:t>prodotti (66 nel 2018)</a:t>
            </a:r>
            <a:r>
              <a:rPr lang="it-IT" sz="2000" dirty="0"/>
              <a:t> contengono sostanze cancerogene o sospette tali (27 possibili, 9 probabili, 24 sospette, 7 prove suggestive</a:t>
            </a:r>
            <a:r>
              <a:rPr lang="it-IT" sz="2000" dirty="0"/>
              <a:t>). </a:t>
            </a:r>
          </a:p>
          <a:p>
            <a:pPr algn="just"/>
            <a:r>
              <a:rPr lang="it-IT" sz="2000" b="1" dirty="0"/>
              <a:t>55 prodotti</a:t>
            </a:r>
            <a:r>
              <a:rPr lang="it-IT" sz="2000" dirty="0"/>
              <a:t> contengono sostanze con proprietà di </a:t>
            </a:r>
            <a:r>
              <a:rPr lang="it-IT" sz="2000" b="1" dirty="0"/>
              <a:t>interferenti endocrini </a:t>
            </a:r>
            <a:r>
              <a:rPr lang="it-IT" sz="2000" dirty="0"/>
              <a:t>mentre 17 contengono sostanze sospette tali. 42 di essi contengono sostanze antiandrogene, 16 hanno effetti estrogeni.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/>
              <a:t>47 </a:t>
            </a:r>
            <a:r>
              <a:rPr lang="it-IT" sz="2000" b="1" dirty="0"/>
              <a:t>prodotti </a:t>
            </a:r>
            <a:r>
              <a:rPr lang="it-IT" sz="2000" dirty="0"/>
              <a:t>contengono sostanze attive che sono state rinvenute </a:t>
            </a:r>
            <a:r>
              <a:rPr lang="it-IT" sz="2000" b="1" dirty="0"/>
              <a:t>in campioni di vino</a:t>
            </a:r>
            <a:r>
              <a:rPr lang="it-IT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it-IT" sz="2000" b="1" dirty="0"/>
              <a:t>43 </a:t>
            </a:r>
            <a:r>
              <a:rPr lang="it-IT" sz="2000" b="1" dirty="0"/>
              <a:t>prodotti </a:t>
            </a:r>
            <a:r>
              <a:rPr lang="it-IT" sz="2000" dirty="0"/>
              <a:t>contengono sostanze attive considerate </a:t>
            </a:r>
            <a:r>
              <a:rPr lang="it-IT" sz="2000" b="1" dirty="0"/>
              <a:t>sospette </a:t>
            </a:r>
            <a:r>
              <a:rPr lang="it-IT" sz="2000" b="1" dirty="0"/>
              <a:t>mutagene. </a:t>
            </a:r>
            <a:endParaRPr lang="it-IT" sz="2000" b="1" dirty="0" smtClean="0"/>
          </a:p>
          <a:p>
            <a:pPr algn="just">
              <a:lnSpc>
                <a:spcPct val="150000"/>
              </a:lnSpc>
            </a:pPr>
            <a:r>
              <a:rPr lang="it-IT" sz="2000" b="1" dirty="0" smtClean="0"/>
              <a:t>25 prodotti</a:t>
            </a:r>
            <a:r>
              <a:rPr lang="it-IT" sz="2000" dirty="0" smtClean="0"/>
              <a:t> sostanze tossiche per le api</a:t>
            </a:r>
            <a:endParaRPr lang="it-IT" sz="2000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43808" y="364014"/>
            <a:ext cx="329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Caratteristiche delle sostanze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62956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27150"/>
              </p:ext>
            </p:extLst>
          </p:nvPr>
        </p:nvGraphicFramePr>
        <p:xfrm>
          <a:off x="467544" y="764704"/>
          <a:ext cx="8229600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368"/>
                <a:gridCol w="1790761"/>
                <a:gridCol w="4590471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Sostanza attiva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Numero prodotti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Note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Fosetyl</a:t>
                      </a:r>
                      <a:r>
                        <a:rPr lang="it-IT" sz="1800" dirty="0">
                          <a:effectLst/>
                        </a:rPr>
                        <a:t>-Al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27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Sospetto mutageno (ECHA, 2016). Tossico per gli anfibi anuri (ISPRA 2015, </a:t>
                      </a:r>
                      <a:r>
                        <a:rPr lang="it-IT" sz="1800" dirty="0" err="1">
                          <a:effectLst/>
                        </a:rPr>
                        <a:t>tab</a:t>
                      </a:r>
                      <a:r>
                        <a:rPr lang="it-IT" sz="1800" dirty="0">
                          <a:effectLst/>
                        </a:rPr>
                        <a:t>. 46). Potenzialmente neurotossico per gli uccelli (ISPRA 2015, </a:t>
                      </a:r>
                      <a:r>
                        <a:rPr lang="it-IT" sz="1800" dirty="0" err="1">
                          <a:effectLst/>
                        </a:rPr>
                        <a:t>tab</a:t>
                      </a:r>
                      <a:r>
                        <a:rPr lang="it-IT" sz="1800" dirty="0">
                          <a:effectLst/>
                        </a:rPr>
                        <a:t>. 48).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Rame ossicloruro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Da iscrivere nell'elenco di sostanze candidate alla sostituzione ai sensi del Regolamento di Esecuzione (UE) 2015/408 Soddisfa i criteri per essere considerata sostanza persistente e tossica.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99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32146"/>
              </p:ext>
            </p:extLst>
          </p:nvPr>
        </p:nvGraphicFramePr>
        <p:xfrm>
          <a:off x="323528" y="260648"/>
          <a:ext cx="8568952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586"/>
                <a:gridCol w="1864604"/>
                <a:gridCol w="4779762"/>
              </a:tblGrid>
              <a:tr h="1946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Abamectina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PAN Bad Actor </a:t>
                      </a:r>
                      <a:r>
                        <a:rPr lang="it-IT" sz="1800" b="0" dirty="0" err="1">
                          <a:effectLst/>
                        </a:rPr>
                        <a:t>Chemical</a:t>
                      </a:r>
                      <a:r>
                        <a:rPr lang="it-IT" sz="1800" b="0" dirty="0">
                          <a:effectLst/>
                        </a:rPr>
                        <a:t>. Alta affinità al bioaccumulo (ARPAT, 2017). Sospetto interferente endocrino: Causa riduzione del testosterone (PAN Impact </a:t>
                      </a:r>
                      <a:r>
                        <a:rPr lang="it-IT" sz="1800" b="0" dirty="0" err="1">
                          <a:effectLst/>
                        </a:rPr>
                        <a:t>Assessment</a:t>
                      </a:r>
                      <a:r>
                        <a:rPr lang="it-IT" sz="1800" b="0" dirty="0">
                          <a:effectLst/>
                        </a:rPr>
                        <a:t> </a:t>
                      </a:r>
                      <a:r>
                        <a:rPr lang="it-IT" sz="1800" b="0" dirty="0" err="1">
                          <a:effectLst/>
                        </a:rPr>
                        <a:t>Annex</a:t>
                      </a:r>
                      <a:r>
                        <a:rPr lang="it-IT" sz="1800" b="0" dirty="0">
                          <a:effectLst/>
                        </a:rPr>
                        <a:t> </a:t>
                      </a:r>
                      <a:r>
                        <a:rPr lang="it-IT" sz="1800" b="0" dirty="0" err="1">
                          <a:effectLst/>
                        </a:rPr>
                        <a:t>Ia</a:t>
                      </a:r>
                      <a:r>
                        <a:rPr lang="it-IT" sz="1800" b="0" dirty="0">
                          <a:effectLst/>
                        </a:rPr>
                        <a:t>). Tossico per lo sviluppo e la riproduzione (PAN </a:t>
                      </a:r>
                      <a:r>
                        <a:rPr lang="it-IT" sz="1800" b="0" dirty="0" err="1">
                          <a:effectLst/>
                        </a:rPr>
                        <a:t>pesticide</a:t>
                      </a:r>
                      <a:r>
                        <a:rPr lang="it-IT" sz="1800" b="0" dirty="0">
                          <a:effectLst/>
                        </a:rPr>
                        <a:t> </a:t>
                      </a:r>
                      <a:r>
                        <a:rPr lang="it-IT" sz="1800" b="0" dirty="0" err="1">
                          <a:effectLst/>
                        </a:rPr>
                        <a:t>Dabase</a:t>
                      </a:r>
                      <a:r>
                        <a:rPr lang="it-IT" sz="1800" b="0" dirty="0">
                          <a:effectLst/>
                        </a:rPr>
                        <a:t>; CLP </a:t>
                      </a:r>
                      <a:r>
                        <a:rPr lang="it-IT" sz="1800" b="0" dirty="0" err="1">
                          <a:effectLst/>
                        </a:rPr>
                        <a:t>classification</a:t>
                      </a:r>
                      <a:r>
                        <a:rPr lang="it-IT" sz="1800" b="0" dirty="0">
                          <a:effectLst/>
                        </a:rPr>
                        <a:t> 2013).</a:t>
                      </a:r>
                      <a:endParaRPr lang="it-IT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01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Tetraconazolo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PAN Bad Actor </a:t>
                      </a:r>
                      <a:r>
                        <a:rPr lang="it-IT" sz="1800" dirty="0" err="1">
                          <a:effectLst/>
                        </a:rPr>
                        <a:t>Chemical</a:t>
                      </a:r>
                      <a:r>
                        <a:rPr lang="it-IT" sz="1800" dirty="0">
                          <a:effectLst/>
                        </a:rPr>
                        <a:t>. Persistente in acqua e nei sedimenti acquatici (ARPAT, 2017). Potenziale contaminante delle acque (PAN Pesticide Database). Molto persistente nel suolo: DT90=453-5606 giorni (PPDB). I triazoli danneggiano l'epidermide e le cellule epidermiche dei lombrichi a basse concentrazioni (</a:t>
                      </a:r>
                      <a:r>
                        <a:rPr lang="it-IT" sz="1800" dirty="0" err="1">
                          <a:effectLst/>
                        </a:rPr>
                        <a:t>Hetrick</a:t>
                      </a:r>
                      <a:r>
                        <a:rPr lang="it-IT" sz="1800" dirty="0">
                          <a:effectLst/>
                        </a:rPr>
                        <a:t> et al., 1988).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36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Zoxamide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Sospetto cancerogeno, mutageno e tossico per la riproduzione (ECHA, 2016).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4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60206"/>
              </p:ext>
            </p:extLst>
          </p:nvPr>
        </p:nvGraphicFramePr>
        <p:xfrm>
          <a:off x="159041" y="188640"/>
          <a:ext cx="8104745" cy="632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130"/>
                <a:gridCol w="790945"/>
                <a:gridCol w="790945"/>
                <a:gridCol w="790945"/>
                <a:gridCol w="790945"/>
                <a:gridCol w="790945"/>
                <a:gridCol w="790945"/>
                <a:gridCol w="790945"/>
              </a:tblGrid>
              <a:tr h="47611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Prodotto (Categoria)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Folpet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Metalaxil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Cyprodinil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Dimetomorph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Fluopicolide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Pyrimethanil</a:t>
                      </a:r>
                      <a:r>
                        <a:rPr lang="it-IT" sz="1400" b="1" u="none" strike="noStrike" dirty="0"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>
                          <a:effectLst/>
                        </a:rPr>
                        <a:t>Boscalid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183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Allini</a:t>
                      </a:r>
                      <a:r>
                        <a:rPr lang="it-IT" sz="1400" u="none" strike="noStrike" dirty="0">
                          <a:effectLst/>
                        </a:rPr>
                        <a:t> (LIDL) (Prosecco DOC)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366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>
                          <a:effectLst/>
                        </a:rPr>
                        <a:t>Allini</a:t>
                      </a:r>
                      <a:r>
                        <a:rPr lang="it-IT" sz="1400" u="none" strike="noStrike" dirty="0">
                          <a:effectLst/>
                        </a:rPr>
                        <a:t> (LIDL) Extra Dry 2017 (Conegliano Valdobbiadene Prosecco Superiore DOCG)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366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Astoria </a:t>
                      </a:r>
                      <a:r>
                        <a:rPr lang="it-IT" sz="1400" u="none" strike="noStrike" dirty="0" err="1">
                          <a:effectLst/>
                        </a:rPr>
                        <a:t>Gaggiandre</a:t>
                      </a:r>
                      <a:r>
                        <a:rPr lang="it-IT" sz="1400" u="none" strike="noStrike" dirty="0">
                          <a:effectLst/>
                        </a:rPr>
                        <a:t> Biologico (Prosecco DOC)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5492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Carpenè Malvolti Prosecco Superiore extra-dry (Conegliano Valdobbiadene Prosecco Superiore DOCG)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5492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Giordano Millesimato Extra Dry 2016 (Conegliano Valdobbiadene Prosecco superiore DOCG)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366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La Gioiosa et Amorosa Treviso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183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Martini Prosecco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366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Mionetto Prosecco DOC Treviso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36617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Rustico Nino Franco Treviso Brut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5492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Santa Margherita Prosecco Extra Dry (Conegliano Valdobbiadene Prosecco superiore DOCG)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183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Valdo Prosecco Extra Dry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18308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Zonin Cuvèe Extra Dry (Prosecco DOC)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*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</a:tbl>
          </a:graphicData>
        </a:graphic>
      </p:graphicFrame>
      <p:pic>
        <p:nvPicPr>
          <p:cNvPr id="12291" name="Picture 3" descr="Risultati immagini per il Salvagente ha analizzato 12 marche di prosec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6791"/>
            <a:ext cx="1156699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93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7061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57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468313" y="476250"/>
            <a:ext cx="8496300" cy="62658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400" b="1" dirty="0" smtClean="0"/>
              <a:t>Carta dei Diritti Fondamentali dell’Unione Europea</a:t>
            </a:r>
          </a:p>
          <a:p>
            <a:pPr algn="ctr" eaLnBrk="1" hangingPunct="1">
              <a:buFontTx/>
              <a:buNone/>
            </a:pPr>
            <a:r>
              <a:rPr lang="it-IT" altLang="it-IT" sz="2400" dirty="0" smtClean="0"/>
              <a:t>(Nizza, 2000):</a:t>
            </a:r>
          </a:p>
          <a:p>
            <a:pPr algn="just" eaLnBrk="1" hangingPunct="1"/>
            <a:r>
              <a:rPr lang="it-IT" altLang="it-IT" sz="2400" b="1" dirty="0" smtClean="0"/>
              <a:t>Articolo 2</a:t>
            </a:r>
            <a:r>
              <a:rPr lang="it-IT" altLang="it-IT" sz="2400" dirty="0" smtClean="0"/>
              <a:t>, la Comunità ha il compito di promuovere uno sviluppo armonioso, equilibrato e sostenibile delle attività economiche ed un elevato livello di protezione dell’ambiente ed il miglioramento della qualità di quest’ultimo.</a:t>
            </a:r>
          </a:p>
          <a:p>
            <a:pPr algn="just" eaLnBrk="1" hangingPunct="1"/>
            <a:r>
              <a:rPr lang="it-IT" altLang="it-IT" sz="2400" b="1" dirty="0" smtClean="0"/>
              <a:t>Articolo 6</a:t>
            </a:r>
            <a:r>
              <a:rPr lang="it-IT" altLang="it-IT" sz="2400" dirty="0" smtClean="0"/>
              <a:t> le esigenze connesse con la tutela dell’ambiente debbano essere integrate nella definizione e nell’attuazione delle politiche e azioni comunitarie, in particolare nella prospettiva di promuovere lo sviluppo sostenibile.</a:t>
            </a:r>
          </a:p>
          <a:p>
            <a:pPr algn="just" eaLnBrk="1" hangingPunct="1"/>
            <a:r>
              <a:rPr lang="it-IT" altLang="it-IT" sz="2400" b="1" dirty="0" smtClean="0"/>
              <a:t>Articolo</a:t>
            </a: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37</a:t>
            </a:r>
            <a:r>
              <a:rPr lang="it-IT" altLang="it-IT" sz="2400" dirty="0" smtClean="0"/>
              <a:t> un livello elevato di tutela dell’ambiente e il miglioramento della sua qualità devono essere integrati nelle politiche dell’Unione e garantiti conformemente al principio dello sviluppo sostenibile.</a:t>
            </a:r>
          </a:p>
          <a:p>
            <a:pPr eaLnBrk="1" hangingPunct="1">
              <a:buFont typeface="Arial" pitchFamily="34" charset="0"/>
              <a:buNone/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598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39617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11200" dirty="0" smtClean="0"/>
              <a:t>Consorzio </a:t>
            </a:r>
            <a:r>
              <a:rPr lang="it-IT" sz="11200" dirty="0"/>
              <a:t>di Tutela dei Vini della </a:t>
            </a:r>
            <a:r>
              <a:rPr lang="it-IT" sz="11200" dirty="0" smtClean="0"/>
              <a:t>Valpolicella: certificazione </a:t>
            </a:r>
            <a:r>
              <a:rPr lang="it-IT" sz="11200" dirty="0"/>
              <a:t>del marchio “Riduci Risparmia Rispetta</a:t>
            </a:r>
            <a:r>
              <a:rPr lang="it-IT" sz="11200" dirty="0" smtClean="0"/>
              <a:t>”; metodi più </a:t>
            </a:r>
            <a:r>
              <a:rPr lang="it-IT" sz="11200" dirty="0"/>
              <a:t>restrittivi di quelli consentiti dalla </a:t>
            </a:r>
            <a:r>
              <a:rPr lang="it-IT" sz="11200" dirty="0" smtClean="0"/>
              <a:t>legge: vieta </a:t>
            </a:r>
            <a:r>
              <a:rPr lang="it-IT" sz="11200" dirty="0"/>
              <a:t>l’utilizzo di prodotti su cui esistono anche </a:t>
            </a:r>
            <a:r>
              <a:rPr lang="it-IT" sz="11200" dirty="0" smtClean="0"/>
              <a:t>solo dubbi </a:t>
            </a:r>
            <a:r>
              <a:rPr lang="it-IT" sz="11200" dirty="0"/>
              <a:t>di potenziale pericolosità per uomo e ambiente. </a:t>
            </a:r>
            <a:r>
              <a:rPr lang="it-IT" sz="11200" dirty="0" smtClean="0"/>
              <a:t>Ancora più restrittivo il </a:t>
            </a:r>
            <a:r>
              <a:rPr lang="it-IT" sz="11200" dirty="0"/>
              <a:t>“Protocollo Ferrari di viticoltura di montagna salubre e sostenibile”. </a:t>
            </a:r>
            <a:endParaRPr lang="it-IT" sz="11200" dirty="0" smtClean="0"/>
          </a:p>
          <a:p>
            <a:pPr marL="0" indent="0" algn="just">
              <a:buNone/>
            </a:pPr>
            <a:r>
              <a:rPr lang="it-IT" sz="11200" dirty="0" smtClean="0"/>
              <a:t>Queste </a:t>
            </a:r>
            <a:r>
              <a:rPr lang="it-IT" sz="11200" dirty="0"/>
              <a:t>certificazioni di area, contemplano espressamente la conservazione del paesaggio e della biodiversità</a:t>
            </a:r>
            <a:r>
              <a:rPr lang="it-IT" sz="11200" dirty="0" smtClean="0"/>
              <a:t>.</a:t>
            </a:r>
          </a:p>
          <a:p>
            <a:pPr marL="0" indent="0" algn="just">
              <a:buNone/>
            </a:pPr>
            <a:r>
              <a:rPr lang="it-IT" sz="11200" dirty="0"/>
              <a:t>Nelle proprietà di Cantine Ferrari tutti i diserbi sono stati eliminati dal </a:t>
            </a:r>
            <a:r>
              <a:rPr lang="it-IT" sz="11200" dirty="0" smtClean="0"/>
              <a:t>2010 </a:t>
            </a:r>
            <a:r>
              <a:rPr lang="it-IT" sz="11200" dirty="0"/>
              <a:t>e l’80 per cento delle vigne viene “gestito” con il sovescio, seminando graminacee e cereali, che garantiscono un vigneto vigoroso e risolvono i problemi di erosione.</a:t>
            </a:r>
          </a:p>
          <a:p>
            <a:pPr marL="0" indent="0" algn="just">
              <a:buNone/>
            </a:pPr>
            <a:r>
              <a:rPr lang="x-none" sz="9600">
                <a:hlinkClick r:id="rId2"/>
              </a:rPr>
              <a:t>www.consorziovalpolicella.it</a:t>
            </a:r>
            <a:endParaRPr lang="it-IT" sz="9600" dirty="0"/>
          </a:p>
          <a:p>
            <a:pPr marL="0" indent="0" algn="just">
              <a:buNone/>
            </a:pPr>
            <a:endParaRPr lang="it-IT" sz="9600" dirty="0" smtClean="0"/>
          </a:p>
          <a:p>
            <a:pPr marL="0" indent="0" algn="just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23238" y="116397"/>
            <a:ext cx="367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CI SONO ALTERNATIVE?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0304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Conclusione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Valutazioni </a:t>
            </a:r>
            <a:r>
              <a:rPr lang="it-IT" dirty="0"/>
              <a:t>unicamente economiche, </a:t>
            </a:r>
            <a:r>
              <a:rPr lang="it-IT" dirty="0" smtClean="0"/>
              <a:t>hanno disconosciuto in campo agricolo </a:t>
            </a:r>
            <a:r>
              <a:rPr lang="it-IT" dirty="0"/>
              <a:t>qualsiasi attenzione per l’ecologia, a cominciare dalle caratteristiche di </a:t>
            </a:r>
            <a:r>
              <a:rPr lang="it-IT" i="1" dirty="0" err="1"/>
              <a:t>Vitis</a:t>
            </a:r>
            <a:r>
              <a:rPr lang="it-IT" i="1" dirty="0"/>
              <a:t> vinifera</a:t>
            </a:r>
            <a:r>
              <a:rPr lang="it-IT" dirty="0"/>
              <a:t>, che dovrebbero guidare qualsiasi seria politica </a:t>
            </a:r>
            <a:r>
              <a:rPr lang="it-IT" dirty="0" smtClean="0"/>
              <a:t>vinicola. </a:t>
            </a:r>
          </a:p>
          <a:p>
            <a:pPr marL="0" indent="0" algn="just">
              <a:buNone/>
            </a:pPr>
            <a:r>
              <a:rPr lang="it-IT" dirty="0" smtClean="0"/>
              <a:t>Questa non può trascendere dalla </a:t>
            </a:r>
            <a:r>
              <a:rPr lang="it-IT" dirty="0"/>
              <a:t>protezione del </a:t>
            </a:r>
            <a:r>
              <a:rPr lang="it-IT" dirty="0" smtClean="0"/>
              <a:t>territorio e non può favorire impatti così estesi e gravi come i </a:t>
            </a:r>
            <a:r>
              <a:rPr lang="it-IT" dirty="0"/>
              <a:t>disboscamenti </a:t>
            </a:r>
            <a:r>
              <a:rPr lang="it-IT" dirty="0" smtClean="0"/>
              <a:t>e la </a:t>
            </a:r>
            <a:r>
              <a:rPr lang="it-IT" dirty="0"/>
              <a:t>banalizzazione paesaggistica. </a:t>
            </a:r>
          </a:p>
        </p:txBody>
      </p:sp>
    </p:spTree>
    <p:extLst>
      <p:ext uri="{BB962C8B-B14F-4D97-AF65-F5344CB8AC3E}">
        <p14:creationId xmlns:p14="http://schemas.microsoft.com/office/powerpoint/2010/main" val="61104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88397"/>
            <a:ext cx="8363272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/>
              <a:t>È indicativo delle storture del </a:t>
            </a:r>
            <a:r>
              <a:rPr lang="it-IT" sz="2800" dirty="0" smtClean="0"/>
              <a:t>localismo come </a:t>
            </a:r>
            <a:r>
              <a:rPr lang="it-IT" sz="2800" dirty="0"/>
              <a:t>attualmente impostato </a:t>
            </a:r>
            <a:r>
              <a:rPr lang="it-IT" sz="2800" dirty="0" smtClean="0"/>
              <a:t>in </a:t>
            </a:r>
            <a:r>
              <a:rPr lang="it-IT" sz="2800" dirty="0"/>
              <a:t>campo </a:t>
            </a:r>
            <a:r>
              <a:rPr lang="it-IT" sz="2800" dirty="0" smtClean="0"/>
              <a:t>agricolo, che </a:t>
            </a:r>
            <a:r>
              <a:rPr lang="it-IT" sz="2800" dirty="0"/>
              <a:t>vi possano essere difformità significative dal punto di vista dell’impatto ambientale, come quelle tra </a:t>
            </a:r>
            <a:r>
              <a:rPr lang="it-IT" sz="2800" dirty="0" smtClean="0"/>
              <a:t>Protocolli </a:t>
            </a:r>
            <a:r>
              <a:rPr lang="it-IT" sz="2800" dirty="0"/>
              <a:t>Vinicoli, nonostante climi e condizioni ambientali possono essere analoghi. </a:t>
            </a:r>
            <a:endParaRPr lang="it-IT" dirty="0"/>
          </a:p>
        </p:txBody>
      </p:sp>
      <p:pic>
        <p:nvPicPr>
          <p:cNvPr id="4098" name="Picture 2" descr="Risultati immagini per trend superficie vi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63218"/>
            <a:ext cx="4968552" cy="36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0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659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Come è stato più volte denunciato, il processo viticolo di lotta integrata a base di pesticidi di sintesi, utilizzato nel </a:t>
            </a:r>
            <a:r>
              <a:rPr lang="it-IT" dirty="0" smtClean="0"/>
              <a:t>96 % </a:t>
            </a:r>
            <a:r>
              <a:rPr lang="it-IT" dirty="0"/>
              <a:t>della superficie</a:t>
            </a:r>
            <a:r>
              <a:rPr lang="it-IT" b="1" dirty="0"/>
              <a:t> </a:t>
            </a:r>
            <a:r>
              <a:rPr lang="it-IT" dirty="0"/>
              <a:t>coltivata agricola della DOCG prosecco, è </a:t>
            </a:r>
            <a:r>
              <a:rPr lang="it-IT" dirty="0" smtClean="0"/>
              <a:t>incompatibile </a:t>
            </a:r>
            <a:r>
              <a:rPr lang="it-IT" dirty="0"/>
              <a:t>con il processo della coltivazione biologica o con l’esistenza di un accettabile </a:t>
            </a:r>
            <a:r>
              <a:rPr lang="it-IT" dirty="0" err="1"/>
              <a:t>bio</a:t>
            </a:r>
            <a:r>
              <a:rPr lang="it-IT" dirty="0"/>
              <a:t>-distretto, auspicati da anni, a parole, dagli istituzionali veneti.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Un </a:t>
            </a:r>
            <a:r>
              <a:rPr lang="it-IT" dirty="0" err="1"/>
              <a:t>bio</a:t>
            </a:r>
            <a:r>
              <a:rPr lang="it-IT" dirty="0"/>
              <a:t>-distretto da riforestare e riqualificare, con acque pulite e natura protetta meriterebbe senza dubbio il marchio UNESCO.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450183"/>
            <a:ext cx="3701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Il </a:t>
            </a:r>
            <a:r>
              <a:rPr lang="it-IT" sz="2800" b="1" dirty="0" err="1" smtClean="0"/>
              <a:t>Bio</a:t>
            </a:r>
            <a:r>
              <a:rPr lang="it-IT" sz="2800" b="1" dirty="0" smtClean="0"/>
              <a:t> distretto Prosecco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5765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it-IT" sz="4400" dirty="0" smtClean="0"/>
          </a:p>
          <a:p>
            <a:pPr algn="ctr"/>
            <a:endParaRPr lang="it-IT" sz="4400" dirty="0" smtClean="0"/>
          </a:p>
          <a:p>
            <a:pPr marL="0" indent="0" algn="ctr">
              <a:buNone/>
            </a:pPr>
            <a:r>
              <a:rPr lang="it-IT" sz="6600" dirty="0" smtClean="0"/>
              <a:t>GRAZIE DELL’ATTENZIONE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3261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268413" y="520263"/>
            <a:ext cx="87487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Nella lotta agli organismi considerati nocivi, le direttive e i regolamenti dell’Unione Europea </a:t>
            </a:r>
            <a:r>
              <a:rPr lang="it-IT" altLang="it-IT" sz="2000" dirty="0" smtClean="0"/>
              <a:t>favoriscono metodi  </a:t>
            </a:r>
            <a:r>
              <a:rPr lang="it-IT" altLang="it-IT" sz="2000" dirty="0"/>
              <a:t>di  lotta  “integrata”  per  ridurne  per  quanto  possibile  l’impatto  ambientale   e  sulla  salute  umana,  sia  in  agricoltura  che  nelle  aree  urbane  (Regolamento </a:t>
            </a:r>
            <a:r>
              <a:rPr lang="it-IT" altLang="it-IT" sz="2000" dirty="0" smtClean="0"/>
              <a:t>1107/2009</a:t>
            </a:r>
            <a:r>
              <a:rPr lang="it-IT" altLang="it-IT" sz="2000" dirty="0"/>
              <a:t>; Direttiva </a:t>
            </a:r>
            <a:r>
              <a:rPr lang="it-IT" altLang="it-IT" sz="2000" dirty="0" smtClean="0"/>
              <a:t>2009/128</a:t>
            </a:r>
            <a:r>
              <a:rPr lang="it-IT" altLang="it-IT" sz="2000" dirty="0"/>
              <a:t>).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Queste  posizioni  rafforzano  quanto  già  scritto  nell’art.  3 -quater  n.  </a:t>
            </a:r>
            <a:r>
              <a:rPr lang="it-IT" altLang="it-IT" sz="2000" dirty="0" smtClean="0"/>
              <a:t>152  </a:t>
            </a:r>
            <a:r>
              <a:rPr lang="it-IT" altLang="it-IT" sz="2000" dirty="0"/>
              <a:t>del  Decreto  Legislativo  del  3  aprile  2006,  “Norme  in  materia   ambientale”,   dove si  legge  che  </a:t>
            </a:r>
            <a:r>
              <a:rPr lang="it-IT" altLang="it-IT" sz="2000" dirty="0" smtClean="0"/>
              <a:t>«</a:t>
            </a:r>
            <a:r>
              <a:rPr lang="it-IT" altLang="it-IT" sz="2000" b="1" dirty="0" smtClean="0"/>
              <a:t>l </a:t>
            </a:r>
            <a:r>
              <a:rPr lang="it-IT" altLang="it-IT" sz="2000" b="1" dirty="0"/>
              <a:t>́attività  della  pubblica  amministrazione,  nell’ambito  della  scelta  tra  interessi  pubblici e privati connotata da discrezionalità, deve dare considerazione prioritaria alla tutela </a:t>
            </a:r>
            <a:r>
              <a:rPr lang="it-IT" altLang="it-IT" sz="2000" b="1" dirty="0" smtClean="0"/>
              <a:t>ambientale</a:t>
            </a:r>
            <a:r>
              <a:rPr lang="it-IT" altLang="it-IT" sz="2000" dirty="0" smtClean="0"/>
              <a:t>». </a:t>
            </a:r>
            <a:endParaRPr lang="it-IT" altLang="it-IT" sz="2000" dirty="0"/>
          </a:p>
        </p:txBody>
      </p:sp>
      <p:sp>
        <p:nvSpPr>
          <p:cNvPr id="4099" name="CasellaDiTesto 5"/>
          <p:cNvSpPr txBox="1">
            <a:spLocks noChangeArrowheads="1"/>
          </p:cNvSpPr>
          <p:nvPr/>
        </p:nvSpPr>
        <p:spPr bwMode="auto">
          <a:xfrm>
            <a:off x="899592" y="71376"/>
            <a:ext cx="7672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La riduzione dell’impatto ambientale </a:t>
            </a:r>
            <a:r>
              <a:rPr lang="it-IT" altLang="it-IT" sz="2400" b="1" dirty="0" smtClean="0"/>
              <a:t>ufficialmente </a:t>
            </a:r>
            <a:r>
              <a:rPr lang="it-IT" altLang="it-IT" sz="2400" b="1" dirty="0"/>
              <a:t>è Legge</a:t>
            </a:r>
          </a:p>
        </p:txBody>
      </p:sp>
      <p:pic>
        <p:nvPicPr>
          <p:cNvPr id="4100" name="Picture 2" descr="Image result for Regolamento 1107/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8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5" y="949735"/>
            <a:ext cx="84808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Il primo punto è che si continua, a prescindere da chiacchere e convenzioni internazionali, direttive e decreti di attuazione ad osservare il </a:t>
            </a:r>
            <a:r>
              <a:rPr lang="it-IT" sz="2400" b="1" dirty="0" smtClean="0"/>
              <a:t>prevalere dell’economia sull’ecologia e non a un’integrazione tra le due discipline</a:t>
            </a:r>
            <a:r>
              <a:rPr lang="it-IT" sz="2400" dirty="0" smtClean="0"/>
              <a:t>. </a:t>
            </a:r>
          </a:p>
          <a:p>
            <a:pPr algn="just"/>
            <a:r>
              <a:rPr lang="it-IT" altLang="it-IT" sz="2400" dirty="0" smtClean="0"/>
              <a:t>L’attività antropica non ecocompatibile aumenta l’entropia di tutti i livelli dell’ecosfera al contrario della vita che distrugge. </a:t>
            </a:r>
          </a:p>
          <a:p>
            <a:pPr algn="just"/>
            <a:r>
              <a:rPr lang="it-IT" altLang="it-IT" sz="2400" dirty="0" smtClean="0"/>
              <a:t>Questa alterazione degli equilibri </a:t>
            </a:r>
            <a:r>
              <a:rPr lang="it-IT" altLang="it-IT" sz="2400" dirty="0" err="1" smtClean="0"/>
              <a:t>biosferici</a:t>
            </a:r>
            <a:r>
              <a:rPr lang="it-IT" altLang="it-IT" sz="2400" dirty="0" smtClean="0"/>
              <a:t> è finalizzata principalmente alla creazione di economia e solo secondariamente è causata dalle necessità di sussistenza antropica. </a:t>
            </a:r>
            <a:endParaRPr lang="it-IT" altLang="it-IT" sz="2400" dirty="0" smtClean="0"/>
          </a:p>
          <a:p>
            <a:pPr algn="just"/>
            <a:r>
              <a:rPr lang="it-IT" sz="2400" dirty="0" smtClean="0"/>
              <a:t>Le conseguenze sono degrado ecologico del territori e contaminazione ambientale.</a:t>
            </a:r>
          </a:p>
          <a:p>
            <a:pPr algn="just"/>
            <a:r>
              <a:rPr lang="it-IT" altLang="it-IT" sz="2400" dirty="0">
                <a:latin typeface="Corbel" pitchFamily="34" charset="0"/>
              </a:rPr>
              <a:t>L'economia convenzionale ha sottostimato l'importanza del capitale naturale e del degrado entropico considerando unicamente la creazione di plusvalore dai processi di trasformazione. </a:t>
            </a:r>
          </a:p>
          <a:p>
            <a:pPr algn="just"/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41349" y="148707"/>
            <a:ext cx="546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C’È BISOGNO DI FATTI NON PAROLE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45183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044" y="911718"/>
            <a:ext cx="8784976" cy="2714356"/>
          </a:xfrm>
        </p:spPr>
        <p:txBody>
          <a:bodyPr lIns="72000" rIns="72000" anchor="t" anchorCtr="0">
            <a:noAutofit/>
          </a:bodyPr>
          <a:lstStyle/>
          <a:p>
            <a:pPr algn="l"/>
            <a:r>
              <a:rPr lang="it-IT" sz="2800" dirty="0" smtClean="0"/>
              <a:t>Il secondo punto da mettere in evidenza è il rispetto</a:t>
            </a:r>
            <a:r>
              <a:rPr lang="it-IT" sz="2800" dirty="0"/>
              <a:t> </a:t>
            </a:r>
            <a:r>
              <a:rPr lang="it-IT" sz="2800" dirty="0" smtClean="0"/>
              <a:t>o meno delle vocazioni agricole di un territorio. 	</a:t>
            </a:r>
            <a:br>
              <a:rPr lang="it-IT" sz="2800" dirty="0" smtClean="0"/>
            </a:br>
            <a:r>
              <a:rPr lang="it-IT" sz="2800" dirty="0" smtClean="0"/>
              <a:t>Ogni specie ha un suo optimum e un suo </a:t>
            </a:r>
            <a:r>
              <a:rPr lang="it-IT" sz="2800" dirty="0" err="1" smtClean="0"/>
              <a:t>pessimum</a:t>
            </a:r>
            <a:r>
              <a:rPr lang="it-IT" sz="2800" dirty="0" smtClean="0"/>
              <a:t>. </a:t>
            </a:r>
            <a:br>
              <a:rPr lang="it-IT" sz="2800" dirty="0" smtClean="0"/>
            </a:br>
            <a:r>
              <a:rPr lang="it-IT" sz="2800" dirty="0" smtClean="0"/>
              <a:t>Se noi non valutiamo questi fattori è inevitabile l’insorgere di problemi fitosanitari.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450053"/>
            <a:ext cx="760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SI RISPETTA LA VOCAZIONE AGRICOLA DI UN TERRITORIO?</a:t>
            </a:r>
            <a:endParaRPr lang="it-IT" sz="2400" b="1" dirty="0"/>
          </a:p>
        </p:txBody>
      </p:sp>
      <p:pic>
        <p:nvPicPr>
          <p:cNvPr id="4" name="Picture 2" descr="Figure 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7584"/>
            <a:ext cx="5256584" cy="36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8990" y="1268760"/>
            <a:ext cx="82014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 </a:t>
            </a:r>
            <a:r>
              <a:rPr lang="it-IT" sz="2400" dirty="0"/>
              <a:t>paesaggi intensivi sono più permeabili a infestazioni in quanto mancano gli habitat per i predatori, le specie erbivore trovando </a:t>
            </a:r>
            <a:r>
              <a:rPr lang="it-IT" sz="2400" dirty="0" smtClean="0"/>
              <a:t>poche </a:t>
            </a:r>
            <a:r>
              <a:rPr lang="it-IT" sz="2400" dirty="0"/>
              <a:t>specie per nutrirsi </a:t>
            </a:r>
            <a:r>
              <a:rPr lang="it-IT" sz="2400" dirty="0" smtClean="0"/>
              <a:t>finiscono </a:t>
            </a:r>
            <a:r>
              <a:rPr lang="it-IT" sz="2400" dirty="0"/>
              <a:t>inevitabilmente per scegliere quelle coltivate, lo stesso servizio di impollinazione è messo in forse per l’eccessivo uso di insetticidi. </a:t>
            </a:r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La </a:t>
            </a:r>
            <a:r>
              <a:rPr lang="it-IT" sz="2400" dirty="0"/>
              <a:t>distruzione degli strati humici, i disboscamenti e l’uso di diserbanti favorisce i fenomeni erosivi e la necessità di </a:t>
            </a:r>
            <a:r>
              <a:rPr lang="it-IT" sz="2400" dirty="0" smtClean="0"/>
              <a:t>fertilizzanti, </a:t>
            </a:r>
            <a:r>
              <a:rPr lang="it-IT" sz="2400" dirty="0"/>
              <a:t>che a loro volta determinano ulteriore degrado ambientale. Tutti questi fattori determinano inevitabilmente perdita di biodiversità e creazione di “deserti agricoli” che si aggiungono ai tristemente noti “deserti urbani”.</a:t>
            </a:r>
          </a:p>
          <a:p>
            <a:pPr algn="just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476672"/>
            <a:ext cx="5639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Paesaggi intensivi e insostenibili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7399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000" dirty="0"/>
              <a:t>In Veneto la superficie adibita a vigneto per la produzione di Prosecco ha largamente superato i 20.000 ettari. </a:t>
            </a: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/>
              <a:t>La </a:t>
            </a:r>
            <a:r>
              <a:rPr lang="it-IT" sz="3000" dirty="0"/>
              <a:t>seconda Doc italiana, quella del Chianti, arriva a poco più di </a:t>
            </a:r>
            <a:r>
              <a:rPr lang="it-IT" sz="3000" dirty="0" smtClean="0"/>
              <a:t>14 </a:t>
            </a:r>
            <a:r>
              <a:rPr lang="it-IT" sz="3000" dirty="0"/>
              <a:t>mila ettari. Si tratta quindi di una superficie molto vasta che include corsi d’acqua, aree di importanza forestale, centri abitati. </a:t>
            </a: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/>
              <a:t>Nell’area </a:t>
            </a:r>
            <a:r>
              <a:rPr lang="it-IT" sz="3000" dirty="0"/>
              <a:t>del Prosecco </a:t>
            </a:r>
            <a:r>
              <a:rPr lang="it-IT" sz="3000" dirty="0" err="1"/>
              <a:t>Docg</a:t>
            </a:r>
            <a:r>
              <a:rPr lang="it-IT" sz="3000" dirty="0"/>
              <a:t> Conegliano Valdobbiadene negli anni 70 si coltivavano </a:t>
            </a:r>
            <a:r>
              <a:rPr lang="it-IT" sz="3000" dirty="0" smtClean="0"/>
              <a:t>1300 </a:t>
            </a:r>
            <a:r>
              <a:rPr lang="it-IT" sz="3000" dirty="0"/>
              <a:t>ettari ora diventati più di 7000.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3357"/>
            <a:ext cx="3816424" cy="229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22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755" r="26112" b="5758"/>
          <a:stretch/>
        </p:blipFill>
        <p:spPr bwMode="auto">
          <a:xfrm>
            <a:off x="1396536" y="1340768"/>
            <a:ext cx="6933725" cy="51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7544" y="31418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Chilogrammi di pesticidi distribuiti per chilometro quadrato </a:t>
            </a:r>
            <a:r>
              <a:rPr lang="it-IT" sz="2400" b="1" dirty="0" smtClean="0"/>
              <a:t>di SAU nelle </a:t>
            </a:r>
            <a:r>
              <a:rPr lang="it-IT" sz="2400" b="1" dirty="0"/>
              <a:t>regioni italiane </a:t>
            </a:r>
            <a:r>
              <a:rPr lang="it-IT" sz="2400" dirty="0"/>
              <a:t>(dati ISTAT, </a:t>
            </a:r>
            <a:r>
              <a:rPr lang="it-IT" sz="2400" dirty="0" smtClean="0"/>
              <a:t>2016</a:t>
            </a:r>
            <a:r>
              <a:rPr lang="it-I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84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Continui casi di </a:t>
            </a:r>
            <a:r>
              <a:rPr lang="it-IT" b="1" dirty="0" smtClean="0"/>
              <a:t>morie e inquinamento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1132" r="34772" b="10065"/>
          <a:stretch/>
        </p:blipFill>
        <p:spPr bwMode="auto">
          <a:xfrm>
            <a:off x="0" y="978074"/>
            <a:ext cx="4536504" cy="354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973820"/>
            <a:ext cx="3816424" cy="295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28068" r="37642" b="7569"/>
          <a:stretch/>
        </p:blipFill>
        <p:spPr bwMode="auto">
          <a:xfrm>
            <a:off x="4681695" y="1114214"/>
            <a:ext cx="4088106" cy="32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9746"/>
          <a:stretch/>
        </p:blipFill>
        <p:spPr bwMode="auto">
          <a:xfrm>
            <a:off x="2892162" y="4077072"/>
            <a:ext cx="6283913" cy="23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89" y="2348880"/>
            <a:ext cx="3531497" cy="22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" y="5266180"/>
            <a:ext cx="4857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09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1767</Words>
  <Application>Microsoft Office PowerPoint</Application>
  <PresentationFormat>Presentazione su schermo (4:3)</PresentationFormat>
  <Paragraphs>208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Pesticidi e Prosecco</vt:lpstr>
      <vt:lpstr>Presentazione standard di PowerPoint</vt:lpstr>
      <vt:lpstr>Presentazione standard di PowerPoint</vt:lpstr>
      <vt:lpstr>Presentazione standard di PowerPoint</vt:lpstr>
      <vt:lpstr>Il secondo punto da mettere in evidenza è il rispetto o meno delle vocazioni agricole di un territorio.   Ogni specie ha un suo optimum e un suo pessimum.  Se noi non valutiamo questi fattori è inevitabile l’insorgere di problemi fitosanitari.</vt:lpstr>
      <vt:lpstr>Presentazione standard di PowerPoint</vt:lpstr>
      <vt:lpstr>Presentazione standard di PowerPoint</vt:lpstr>
      <vt:lpstr>Presentazione standard di PowerPoint</vt:lpstr>
      <vt:lpstr>Continui casi di morie e inquinamento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Conclusione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primo punto da mettere in evidenza è il rispetto o meno delle vocazioni agricole di un territorio. Ogni specie ha un suo optimum e un suo pessimum. Se noi non valutiamo questi fattori è inevitabile l’insorgere di problemi.</dc:title>
  <dc:creator>Max</dc:creator>
  <cp:lastModifiedBy>Max</cp:lastModifiedBy>
  <cp:revision>30</cp:revision>
  <cp:lastPrinted>2019-03-26T08:18:20Z</cp:lastPrinted>
  <dcterms:created xsi:type="dcterms:W3CDTF">2019-03-22T17:16:42Z</dcterms:created>
  <dcterms:modified xsi:type="dcterms:W3CDTF">2019-03-26T08:26:17Z</dcterms:modified>
</cp:coreProperties>
</file>